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0"/>
  </p:notesMasterIdLst>
  <p:sldIdLst>
    <p:sldId id="316" r:id="rId5"/>
    <p:sldId id="311" r:id="rId6"/>
    <p:sldId id="310" r:id="rId7"/>
    <p:sldId id="319" r:id="rId8"/>
    <p:sldId id="322" r:id="rId9"/>
    <p:sldId id="321" r:id="rId10"/>
    <p:sldId id="320" r:id="rId11"/>
    <p:sldId id="312" r:id="rId12"/>
    <p:sldId id="294" r:id="rId13"/>
    <p:sldId id="305" r:id="rId14"/>
    <p:sldId id="318" r:id="rId15"/>
    <p:sldId id="317" r:id="rId16"/>
    <p:sldId id="295" r:id="rId17"/>
    <p:sldId id="315" r:id="rId18"/>
    <p:sldId id="30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26" autoAdjust="0"/>
  </p:normalViewPr>
  <p:slideViewPr>
    <p:cSldViewPr snapToGrid="0">
      <p:cViewPr varScale="1">
        <p:scale>
          <a:sx n="80" d="100"/>
          <a:sy n="80" d="100"/>
        </p:scale>
        <p:origin x="106" y="58"/>
      </p:cViewPr>
      <p:guideLst/>
    </p:cSldViewPr>
  </p:slideViewPr>
  <p:outlineViewPr>
    <p:cViewPr>
      <p:scale>
        <a:sx n="33" d="100"/>
        <a:sy n="33" d="100"/>
      </p:scale>
      <p:origin x="0" y="-3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15</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2.glb"/><Relationship Id="rId1" Type="http://schemas.openxmlformats.org/officeDocument/2006/relationships/slideLayout" Target="../slideLayouts/slideLayout5.xml"/><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a:xfrm>
            <a:off x="232855" y="1550311"/>
            <a:ext cx="11254462" cy="1472775"/>
          </a:xfrm>
        </p:spPr>
        <p:txBody>
          <a:bodyPr>
            <a:normAutofit/>
          </a:bodyPr>
          <a:lstStyle/>
          <a:p>
            <a:pPr algn="l"/>
            <a:r>
              <a:rPr lang="en-US" dirty="0"/>
              <a:t>Project Guide           :Er. Amit Kumar</a:t>
            </a:r>
            <a:br>
              <a:rPr lang="en-US" dirty="0"/>
            </a:br>
            <a:r>
              <a:rPr lang="en-US" dirty="0"/>
              <a:t> </a:t>
            </a:r>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a:xfrm>
            <a:off x="350529" y="3295758"/>
            <a:ext cx="5073117" cy="2078400"/>
          </a:xfrm>
        </p:spPr>
        <p:txBody>
          <a:bodyPr>
            <a:normAutofit/>
          </a:bodyPr>
          <a:lstStyle/>
          <a:p>
            <a:pPr algn="l"/>
            <a:r>
              <a:rPr lang="en-US" sz="2000" dirty="0"/>
              <a:t>Project Group Members:</a:t>
            </a:r>
          </a:p>
          <a:p>
            <a:pPr algn="l"/>
            <a:r>
              <a:rPr lang="en-US" sz="2000" dirty="0"/>
              <a:t>MUKIL KUMAR             1900520310036</a:t>
            </a:r>
          </a:p>
          <a:p>
            <a:pPr algn="l"/>
            <a:r>
              <a:rPr lang="en-US" sz="2000" dirty="0"/>
              <a:t>AALOK NAUTIYAL        1900520310001</a:t>
            </a:r>
          </a:p>
          <a:p>
            <a:pPr algn="l"/>
            <a:r>
              <a:rPr lang="en-US" sz="2000" dirty="0"/>
              <a:t>NAMAN SINGH             1900520310038</a:t>
            </a:r>
          </a:p>
          <a:p>
            <a:pPr algn="l"/>
            <a:r>
              <a:rPr lang="en-US" sz="2000" dirty="0"/>
              <a:t>AKHAND AGGRAWAL  1900520310010</a:t>
            </a:r>
          </a:p>
        </p:txBody>
      </p:sp>
      <p:pic>
        <p:nvPicPr>
          <p:cNvPr id="4" name="Picture 3">
            <a:extLst>
              <a:ext uri="{FF2B5EF4-FFF2-40B4-BE49-F238E27FC236}">
                <a16:creationId xmlns:a16="http://schemas.microsoft.com/office/drawing/2014/main" id="{4B5F2488-E225-6511-9D4F-4DA9B118B536}"/>
              </a:ext>
            </a:extLst>
          </p:cNvPr>
          <p:cNvPicPr>
            <a:picLocks noChangeAspect="1"/>
          </p:cNvPicPr>
          <p:nvPr/>
        </p:nvPicPr>
        <p:blipFill>
          <a:blip r:embed="rId2"/>
          <a:stretch>
            <a:fillRect/>
          </a:stretch>
        </p:blipFill>
        <p:spPr>
          <a:xfrm>
            <a:off x="232855" y="117267"/>
            <a:ext cx="890093" cy="883997"/>
          </a:xfrm>
          <a:prstGeom prst="rect">
            <a:avLst/>
          </a:prstGeom>
        </p:spPr>
      </p:pic>
      <p:sp>
        <p:nvSpPr>
          <p:cNvPr id="6" name="Content Placeholder 1">
            <a:extLst>
              <a:ext uri="{FF2B5EF4-FFF2-40B4-BE49-F238E27FC236}">
                <a16:creationId xmlns:a16="http://schemas.microsoft.com/office/drawing/2014/main" id="{5894D422-DEC6-5E02-FA29-03C0CE9E9627}"/>
              </a:ext>
            </a:extLst>
          </p:cNvPr>
          <p:cNvSpPr txBox="1">
            <a:spLocks/>
          </p:cNvSpPr>
          <p:nvPr/>
        </p:nvSpPr>
        <p:spPr>
          <a:xfrm>
            <a:off x="1299413" y="327080"/>
            <a:ext cx="11371558" cy="147277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1200"/>
              </a:spcAft>
              <a:buFontTx/>
              <a:buNone/>
              <a:defRPr lang="en-US" sz="2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200" kern="1200" dirty="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sz="3000" b="1" dirty="0">
                <a:solidFill>
                  <a:schemeClr val="bg1"/>
                </a:solidFill>
                <a:latin typeface="Bahnschrift Light" panose="020B0502040204020203" pitchFamily="34" charset="0"/>
                <a:ea typeface="PMingLiU-ExtB" panose="02020500000000000000" pitchFamily="18" charset="-120"/>
              </a:rPr>
              <a:t>INSTITUTE OF ENGINEERING &amp; TECHNOLOGY, LUCKNOW</a:t>
            </a:r>
          </a:p>
          <a:p>
            <a:r>
              <a:rPr lang="en-US" sz="3000" b="1" i="1" dirty="0">
                <a:solidFill>
                  <a:schemeClr val="bg1"/>
                </a:solidFill>
                <a:latin typeface="Bahnschrift Light" panose="020B0502040204020203" pitchFamily="34" charset="0"/>
                <a:ea typeface="PMingLiU-ExtB" panose="02020500000000000000" pitchFamily="18" charset="-120"/>
              </a:rPr>
              <a:t>Department of Electronics and Communication  </a:t>
            </a:r>
            <a:endParaRPr sz="3000" b="1" i="1" dirty="0">
              <a:solidFill>
                <a:schemeClr val="bg1"/>
              </a:solidFill>
              <a:latin typeface="Bahnschrift Light" panose="020B0502040204020203" pitchFamily="34" charset="0"/>
              <a:ea typeface="PMingLiU-ExtB" panose="02020500000000000000" pitchFamily="18" charset="-120"/>
            </a:endParaRPr>
          </a:p>
          <a:p>
            <a:endParaRPr sz="4400" b="1" dirty="0">
              <a:solidFill>
                <a:schemeClr val="bg1"/>
              </a:solidFill>
              <a:latin typeface="Bahnschrift Light" panose="020B0502040204020203" pitchFamily="34" charset="0"/>
              <a:ea typeface="PMingLiU-ExtB" panose="02020500000000000000" pitchFamily="18" charset="-120"/>
            </a:endParaRPr>
          </a:p>
          <a:p>
            <a:endParaRPr dirty="0">
              <a:solidFill>
                <a:srgbClr val="000000">
                  <a:lumMod val="75000"/>
                  <a:lumOff val="25000"/>
                </a:srgbClr>
              </a:solidFill>
              <a:latin typeface="Segoe UI"/>
            </a:endParaRPr>
          </a:p>
        </p:txBody>
      </p:sp>
      <mc:AlternateContent xmlns:mc="http://schemas.openxmlformats.org/markup-compatibility/2006">
        <mc:Choice xmlns:am3d="http://schemas.microsoft.com/office/drawing/2017/model3d" Requires="am3d">
          <p:graphicFrame>
            <p:nvGraphicFramePr>
              <p:cNvPr id="9" name="Picture Placeholder 8" descr="Shift Cop Steering Wheel">
                <a:extLst>
                  <a:ext uri="{FF2B5EF4-FFF2-40B4-BE49-F238E27FC236}">
                    <a16:creationId xmlns:a16="http://schemas.microsoft.com/office/drawing/2014/main" id="{31361885-80FF-BAF0-2ED9-0114DACAEBC4}"/>
                  </a:ext>
                </a:extLst>
              </p:cNvPr>
              <p:cNvGraphicFramePr>
                <a:graphicFrameLocks noGrp="1" noChangeAspect="1"/>
              </p:cNvGraphicFramePr>
              <p:nvPr>
                <p:ph type="pic" sz="quarter" idx="13"/>
                <p:extLst>
                  <p:ext uri="{D42A27DB-BD31-4B8C-83A1-F6EECF244321}">
                    <p14:modId xmlns:p14="http://schemas.microsoft.com/office/powerpoint/2010/main" val="3727191932"/>
                  </p:ext>
                </p:extLst>
              </p:nvPr>
            </p:nvGraphicFramePr>
            <p:xfrm>
              <a:off x="8293554" y="1621763"/>
              <a:ext cx="3304733" cy="3895204"/>
            </p:xfrm>
            <a:graphic>
              <a:graphicData uri="http://schemas.microsoft.com/office/drawing/2017/model3d">
                <am3d:model3d r:embed="rId3">
                  <am3d:spPr>
                    <a:xfrm>
                      <a:off x="0" y="0"/>
                      <a:ext cx="3304733" cy="3895204"/>
                    </a:xfrm>
                    <a:prstGeom prst="rect">
                      <a:avLst/>
                    </a:prstGeom>
                  </am3d:spPr>
                  <am3d:camera>
                    <am3d:pos x="0" y="0" z="77922094"/>
                    <am3d:up dx="0" dy="36000000" dz="0"/>
                    <am3d:lookAt x="0" y="0" z="0"/>
                    <am3d:perspective fov="2700000"/>
                  </am3d:camera>
                  <am3d:trans>
                    <am3d:meterPerModelUnit n="318167219" d="1000000"/>
                    <am3d:preTrans dx="-38798964" dy="-44463047" dz="-10441968"/>
                    <am3d:scale>
                      <am3d:sx n="1000000" d="1000000"/>
                      <am3d:sy n="1000000" d="1000000"/>
                      <am3d:sz n="1000000" d="1000000"/>
                    </am3d:scale>
                    <am3d:rot ax="8244146" ay="1609400" az="9448001"/>
                    <am3d:postTrans dx="0" dy="0" dz="0"/>
                  </am3d:trans>
                  <am3d:raster rName="Office3DRenderer" rVer="16.0.8326">
                    <am3d:blip r:embed="rId4"/>
                  </am3d:raster>
                  <am3d:objViewport viewportSz="5285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Picture Placeholder 8" descr="Shift Cop Steering Wheel">
                <a:extLst>
                  <a:ext uri="{FF2B5EF4-FFF2-40B4-BE49-F238E27FC236}">
                    <a16:creationId xmlns:a16="http://schemas.microsoft.com/office/drawing/2014/main" id="{31361885-80FF-BAF0-2ED9-0114DACAEBC4}"/>
                  </a:ext>
                </a:extLst>
              </p:cNvPr>
              <p:cNvPicPr>
                <a:picLocks noGrp="1" noRot="1" noChangeAspect="1" noMove="1" noResize="1" noEditPoints="1" noAdjustHandles="1" noChangeArrowheads="1" noChangeShapeType="1" noCrop="1"/>
              </p:cNvPicPr>
              <p:nvPr/>
            </p:nvPicPr>
            <p:blipFill>
              <a:blip r:embed="rId4"/>
              <a:stretch>
                <a:fillRect/>
              </a:stretch>
            </p:blipFill>
            <p:spPr>
              <a:xfrm>
                <a:off x="8293554" y="1621763"/>
                <a:ext cx="3304733" cy="3895204"/>
              </a:xfrm>
              <a:prstGeom prst="rect">
                <a:avLst/>
              </a:prstGeom>
            </p:spPr>
          </p:pic>
        </mc:Fallback>
      </mc:AlternateContent>
      <p:sp>
        <p:nvSpPr>
          <p:cNvPr id="12" name="Slide Number Placeholder 5">
            <a:extLst>
              <a:ext uri="{FF2B5EF4-FFF2-40B4-BE49-F238E27FC236}">
                <a16:creationId xmlns:a16="http://schemas.microsoft.com/office/drawing/2014/main" id="{4E4CCC5D-69F5-EFC5-E90C-BFC0A533595E}"/>
              </a:ext>
            </a:extLst>
          </p:cNvPr>
          <p:cNvSpPr txBox="1">
            <a:spLocks/>
          </p:cNvSpPr>
          <p:nvPr/>
        </p:nvSpPr>
        <p:spPr>
          <a:xfrm>
            <a:off x="11775142" y="641013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2">
                    <a:lumMod val="75000"/>
                  </a:schemeClr>
                </a:solidFill>
              </a:rPr>
              <a:t>1</a:t>
            </a:r>
          </a:p>
        </p:txBody>
      </p:sp>
      <p:sp>
        <p:nvSpPr>
          <p:cNvPr id="5" name="TextBox 4">
            <a:extLst>
              <a:ext uri="{FF2B5EF4-FFF2-40B4-BE49-F238E27FC236}">
                <a16:creationId xmlns:a16="http://schemas.microsoft.com/office/drawing/2014/main" id="{FD550FB7-2562-60E1-B4C5-22111C02F917}"/>
              </a:ext>
            </a:extLst>
          </p:cNvPr>
          <p:cNvSpPr txBox="1"/>
          <p:nvPr/>
        </p:nvSpPr>
        <p:spPr>
          <a:xfrm>
            <a:off x="677901" y="6331090"/>
            <a:ext cx="8705370" cy="523220"/>
          </a:xfrm>
          <a:prstGeom prst="rect">
            <a:avLst/>
          </a:prstGeom>
          <a:noFill/>
        </p:spPr>
        <p:txBody>
          <a:bodyPr wrap="square" rtlCol="0">
            <a:spAutoFit/>
          </a:bodyPr>
          <a:lstStyle/>
          <a:p>
            <a:r>
              <a:rPr lang="en-IN" sz="2800" b="1" dirty="0"/>
              <a:t>OPTICAL ENCODER STEERING SYSTEM</a:t>
            </a:r>
          </a:p>
        </p:txBody>
      </p:sp>
    </p:spTree>
    <p:extLst>
      <p:ext uri="{BB962C8B-B14F-4D97-AF65-F5344CB8AC3E}">
        <p14:creationId xmlns:p14="http://schemas.microsoft.com/office/powerpoint/2010/main" val="191763221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02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additive="sum">
                                        <p:cTn id="8" dur="1000" fill="hold"/>
                                        <p:tgtEl>
                                          <p:spTgt spid="9"/>
                                        </p:tgtEl>
                                        <p:attrNameLst>
                                          <p:attrName>3d.view.rotation.x</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COST ESTIMATION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8200" y="2097391"/>
            <a:ext cx="3890831" cy="823912"/>
          </a:xfrm>
        </p:spPr>
        <p:txBody>
          <a:bodyPr>
            <a:normAutofit/>
          </a:bodyPr>
          <a:lstStyle/>
          <a:p>
            <a:pPr marL="0" marR="0" lvl="0" indent="0" algn="l" defTabSz="914400" rtl="0" eaLnBrk="1" fontAlgn="auto" latinLnBrk="0" hangingPunct="1">
              <a:lnSpc>
                <a:spcPts val="2500"/>
              </a:lnSpc>
              <a:spcBef>
                <a:spcPts val="1000"/>
              </a:spcBef>
              <a:spcAft>
                <a:spcPts val="0"/>
              </a:spcAft>
              <a:buClrTx/>
              <a:buSzTx/>
              <a:buFont typeface="Arial" panose="020B0604020202020204" pitchFamily="34" charset="0"/>
              <a:buNone/>
              <a:tabLst/>
              <a:defRPr/>
            </a:pPr>
            <a:r>
              <a:rPr lang="en-US" u="sng" dirty="0"/>
              <a:t>AVR32U4/M0+ CORTEX(CPUs)</a:t>
            </a:r>
            <a:r>
              <a:rPr kumimoji="0" lang="en-US" sz="1200" b="0" i="0" u="none" strike="noStrike" kern="1200" cap="none" spc="0" normalizeH="0" baseline="0" noProof="0" dirty="0">
                <a:ln>
                  <a:noFill/>
                </a:ln>
                <a:solidFill>
                  <a:prstClr val="black"/>
                </a:solidFill>
                <a:effectLst/>
                <a:uLnTx/>
                <a:uFillTx/>
                <a:latin typeface="Univers"/>
                <a:ea typeface="+mn-ea"/>
                <a:cs typeface="+mn-cs"/>
              </a:rPr>
              <a:t> Specification</a:t>
            </a:r>
          </a:p>
          <a:p>
            <a:endParaRPr lang="en-US" u="sng"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67726" y="2312460"/>
            <a:ext cx="9441686" cy="3684588"/>
          </a:xfrm>
        </p:spPr>
        <p:txBody>
          <a:bodyPr>
            <a:noAutofit/>
          </a:bodyPr>
          <a:lstStyle/>
          <a:p>
            <a:pPr marL="0" lvl="0" indent="0">
              <a:buNone/>
            </a:pPr>
            <a:r>
              <a:rPr lang="en-US" sz="1200" dirty="0"/>
              <a:t>21 mm × 51 mm form factor.</a:t>
            </a:r>
          </a:p>
          <a:p>
            <a:pPr marL="0" lvl="0" indent="0">
              <a:buNone/>
            </a:pPr>
            <a:r>
              <a:rPr lang="en-US" sz="1200" dirty="0"/>
              <a:t>RP2040 microcontroller chip designed by Raspberry Pi in the UK.</a:t>
            </a:r>
          </a:p>
          <a:p>
            <a:pPr marL="0" lvl="0" indent="0">
              <a:buNone/>
            </a:pPr>
            <a:r>
              <a:rPr lang="en-US" sz="1200" dirty="0"/>
              <a:t>Dual-core Arm Cortex-M0+ processor, flexible clock running up to 133 </a:t>
            </a:r>
            <a:r>
              <a:rPr lang="en-US" sz="1200" dirty="0" err="1"/>
              <a:t>MHz.</a:t>
            </a:r>
            <a:endParaRPr lang="en-US" sz="1200" dirty="0"/>
          </a:p>
          <a:p>
            <a:pPr marL="0" lvl="0" indent="0">
              <a:buNone/>
            </a:pPr>
            <a:r>
              <a:rPr lang="en-US" sz="1200" dirty="0"/>
              <a:t>264kB on-chip SRAM.</a:t>
            </a:r>
          </a:p>
          <a:p>
            <a:pPr marL="0" lvl="0" indent="0">
              <a:buNone/>
            </a:pPr>
            <a:r>
              <a:rPr lang="en-US" sz="1200" dirty="0"/>
              <a:t>2MB on-board QSPI flash.</a:t>
            </a:r>
          </a:p>
          <a:p>
            <a:pPr marL="0" lvl="0" indent="0">
              <a:buNone/>
            </a:pPr>
            <a:r>
              <a:rPr lang="en-US" sz="1200" dirty="0"/>
              <a:t>Rs-1600, Rs-600</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7719946" y="4188917"/>
            <a:ext cx="3298370" cy="439782"/>
          </a:xfrm>
        </p:spPr>
        <p:txBody>
          <a:bodyPr>
            <a:normAutofit/>
          </a:bodyPr>
          <a:lstStyle/>
          <a:p>
            <a:r>
              <a:rPr lang="en-US" u="sng" dirty="0"/>
              <a:t>Custom PCB Board</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7719946" y="4506853"/>
            <a:ext cx="3298370" cy="393407"/>
          </a:xfrm>
        </p:spPr>
        <p:txBody>
          <a:bodyPr>
            <a:normAutofit/>
          </a:bodyPr>
          <a:lstStyle/>
          <a:p>
            <a:pPr marL="0" indent="0">
              <a:buNone/>
            </a:pPr>
            <a:r>
              <a:rPr lang="en-US" dirty="0"/>
              <a:t>Rs-200 </a:t>
            </a:r>
          </a:p>
        </p:txBody>
      </p:sp>
      <p:sp>
        <p:nvSpPr>
          <p:cNvPr id="7" name="Text Placeholder 6">
            <a:extLst>
              <a:ext uri="{FF2B5EF4-FFF2-40B4-BE49-F238E27FC236}">
                <a16:creationId xmlns:a16="http://schemas.microsoft.com/office/drawing/2014/main" id="{8A09829E-85A7-405D-9654-F8AFA0746F6D}"/>
              </a:ext>
            </a:extLst>
          </p:cNvPr>
          <p:cNvSpPr>
            <a:spLocks noGrp="1"/>
          </p:cNvSpPr>
          <p:nvPr>
            <p:ph type="body" sz="quarter" idx="13"/>
          </p:nvPr>
        </p:nvSpPr>
        <p:spPr>
          <a:xfrm>
            <a:off x="867726" y="5020492"/>
            <a:ext cx="3298370" cy="823912"/>
          </a:xfrm>
        </p:spPr>
        <p:txBody>
          <a:bodyPr/>
          <a:lstStyle/>
          <a:p>
            <a:r>
              <a:rPr lang="en-US" u="sng" dirty="0"/>
              <a:t>Pullup Resistor network</a:t>
            </a:r>
          </a:p>
        </p:txBody>
      </p:sp>
      <p:sp>
        <p:nvSpPr>
          <p:cNvPr id="9" name="Content Placeholder 8">
            <a:extLst>
              <a:ext uri="{FF2B5EF4-FFF2-40B4-BE49-F238E27FC236}">
                <a16:creationId xmlns:a16="http://schemas.microsoft.com/office/drawing/2014/main" id="{C0A9D378-0FBF-4D33-890B-EB3C953B94DD}"/>
              </a:ext>
            </a:extLst>
          </p:cNvPr>
          <p:cNvSpPr>
            <a:spLocks noGrp="1"/>
          </p:cNvSpPr>
          <p:nvPr>
            <p:ph sz="quarter" idx="14"/>
          </p:nvPr>
        </p:nvSpPr>
        <p:spPr>
          <a:xfrm>
            <a:off x="3295809" y="5839151"/>
            <a:ext cx="3298370" cy="842106"/>
          </a:xfrm>
        </p:spPr>
        <p:txBody>
          <a:bodyPr>
            <a:normAutofit/>
          </a:bodyPr>
          <a:lstStyle/>
          <a:p>
            <a:pPr marL="0" indent="0">
              <a:buNone/>
            </a:pPr>
            <a:r>
              <a:rPr lang="en-US" dirty="0"/>
              <a:t>Rs-500</a:t>
            </a:r>
          </a:p>
        </p:txBody>
      </p:sp>
      <p:sp>
        <p:nvSpPr>
          <p:cNvPr id="14" name="Date Placeholder 13">
            <a:extLst>
              <a:ext uri="{FF2B5EF4-FFF2-40B4-BE49-F238E27FC236}">
                <a16:creationId xmlns:a16="http://schemas.microsoft.com/office/drawing/2014/main" id="{71E7BD3E-9EF4-458E-AC27-46A4EF5D6106}"/>
              </a:ext>
            </a:extLst>
          </p:cNvPr>
          <p:cNvSpPr>
            <a:spLocks noGrp="1"/>
          </p:cNvSpPr>
          <p:nvPr>
            <p:ph type="dt" sz="half" idx="10"/>
          </p:nvPr>
        </p:nvSpPr>
        <p:spPr/>
        <p:txBody>
          <a:bodyPr/>
          <a:lstStyle/>
          <a:p>
            <a:r>
              <a:rPr lang="en-US" dirty="0"/>
              <a:t>2023</a:t>
            </a:r>
          </a:p>
        </p:txBody>
      </p:sp>
      <p:sp>
        <p:nvSpPr>
          <p:cNvPr id="15" name="Footer Placeholder 14">
            <a:extLst>
              <a:ext uri="{FF2B5EF4-FFF2-40B4-BE49-F238E27FC236}">
                <a16:creationId xmlns:a16="http://schemas.microsoft.com/office/drawing/2014/main" id="{7DE44FFB-E4F8-413A-8706-1704FD4E31B8}"/>
              </a:ext>
            </a:extLst>
          </p:cNvPr>
          <p:cNvSpPr>
            <a:spLocks noGrp="1"/>
          </p:cNvSpPr>
          <p:nvPr>
            <p:ph type="ftr" sz="quarter" idx="11"/>
          </p:nvPr>
        </p:nvSpPr>
        <p:spPr/>
        <p:txBody>
          <a:bodyPr/>
          <a:lstStyle/>
          <a:p>
            <a:r>
              <a:rPr lang="en-US" dirty="0"/>
              <a:t>COST ESTIM.</a:t>
            </a:r>
          </a:p>
        </p:txBody>
      </p:sp>
      <p:sp>
        <p:nvSpPr>
          <p:cNvPr id="16" name="Slide Number Placeholder 15">
            <a:extLst>
              <a:ext uri="{FF2B5EF4-FFF2-40B4-BE49-F238E27FC236}">
                <a16:creationId xmlns:a16="http://schemas.microsoft.com/office/drawing/2014/main" id="{BCE22D84-CBEA-4A4B-828B-A96894151971}"/>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8" name="Content Placeholder 5">
            <a:extLst>
              <a:ext uri="{FF2B5EF4-FFF2-40B4-BE49-F238E27FC236}">
                <a16:creationId xmlns:a16="http://schemas.microsoft.com/office/drawing/2014/main" id="{072780CA-2F85-BCDE-ECBD-A250E0AD90E3}"/>
              </a:ext>
            </a:extLst>
          </p:cNvPr>
          <p:cNvSpPr txBox="1">
            <a:spLocks/>
          </p:cNvSpPr>
          <p:nvPr/>
        </p:nvSpPr>
        <p:spPr>
          <a:xfrm>
            <a:off x="867726" y="5794155"/>
            <a:ext cx="3298370" cy="393407"/>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Rs-50</a:t>
            </a:r>
          </a:p>
        </p:txBody>
      </p:sp>
      <p:sp>
        <p:nvSpPr>
          <p:cNvPr id="10" name="Text Placeholder 4">
            <a:extLst>
              <a:ext uri="{FF2B5EF4-FFF2-40B4-BE49-F238E27FC236}">
                <a16:creationId xmlns:a16="http://schemas.microsoft.com/office/drawing/2014/main" id="{D073F92E-2911-E04D-B337-62A99DBBB089}"/>
              </a:ext>
            </a:extLst>
          </p:cNvPr>
          <p:cNvSpPr txBox="1">
            <a:spLocks/>
          </p:cNvSpPr>
          <p:nvPr/>
        </p:nvSpPr>
        <p:spPr>
          <a:xfrm>
            <a:off x="3268143" y="5015239"/>
            <a:ext cx="4523095"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SEREIAL COMM. CONNECTORS </a:t>
            </a:r>
          </a:p>
        </p:txBody>
      </p:sp>
      <p:sp>
        <p:nvSpPr>
          <p:cNvPr id="11" name="Content Placeholder 5">
            <a:extLst>
              <a:ext uri="{FF2B5EF4-FFF2-40B4-BE49-F238E27FC236}">
                <a16:creationId xmlns:a16="http://schemas.microsoft.com/office/drawing/2014/main" id="{7615C987-760F-6903-FDBC-152AD549079A}"/>
              </a:ext>
            </a:extLst>
          </p:cNvPr>
          <p:cNvSpPr txBox="1">
            <a:spLocks/>
          </p:cNvSpPr>
          <p:nvPr/>
        </p:nvSpPr>
        <p:spPr>
          <a:xfrm>
            <a:off x="7751877" y="2304812"/>
            <a:ext cx="3298370" cy="393407"/>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Rs-2700 </a:t>
            </a:r>
          </a:p>
        </p:txBody>
      </p:sp>
      <p:sp>
        <p:nvSpPr>
          <p:cNvPr id="12" name="Text Placeholder 4">
            <a:extLst>
              <a:ext uri="{FF2B5EF4-FFF2-40B4-BE49-F238E27FC236}">
                <a16:creationId xmlns:a16="http://schemas.microsoft.com/office/drawing/2014/main" id="{724629CF-14B0-AD28-9C3F-6F4EB78E0E5B}"/>
              </a:ext>
            </a:extLst>
          </p:cNvPr>
          <p:cNvSpPr txBox="1">
            <a:spLocks/>
          </p:cNvSpPr>
          <p:nvPr/>
        </p:nvSpPr>
        <p:spPr>
          <a:xfrm>
            <a:off x="7751877" y="1642032"/>
            <a:ext cx="4523095" cy="58674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OPTICAL ENCODER(600PPR) </a:t>
            </a:r>
          </a:p>
        </p:txBody>
      </p:sp>
      <p:sp>
        <p:nvSpPr>
          <p:cNvPr id="13" name="Text Placeholder 4">
            <a:extLst>
              <a:ext uri="{FF2B5EF4-FFF2-40B4-BE49-F238E27FC236}">
                <a16:creationId xmlns:a16="http://schemas.microsoft.com/office/drawing/2014/main" id="{B2F351F4-9B97-611C-6CD5-9059E00F29A9}"/>
              </a:ext>
            </a:extLst>
          </p:cNvPr>
          <p:cNvSpPr txBox="1">
            <a:spLocks/>
          </p:cNvSpPr>
          <p:nvPr/>
        </p:nvSpPr>
        <p:spPr>
          <a:xfrm>
            <a:off x="7720652" y="2592290"/>
            <a:ext cx="4523095" cy="1261378"/>
          </a:xfrm>
          <a:prstGeom prst="rect">
            <a:avLst/>
          </a:prstGeom>
        </p:spPr>
        <p:txBody>
          <a:bodyPr vert="horz" lIns="91440" tIns="45720" rIns="91440" bIns="45720" rtlCol="0" anchor="b">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t>Potentiometer</a:t>
            </a:r>
          </a:p>
          <a:p>
            <a:r>
              <a:rPr lang="en-US" u="sng" dirty="0"/>
              <a:t>LEDs, jumper wire, Pedals(costly)</a:t>
            </a:r>
          </a:p>
          <a:p>
            <a:r>
              <a:rPr lang="en-US" u="sng" dirty="0"/>
              <a:t>Misc. </a:t>
            </a:r>
          </a:p>
        </p:txBody>
      </p:sp>
      <p:sp>
        <p:nvSpPr>
          <p:cNvPr id="17" name="Content Placeholder 8">
            <a:extLst>
              <a:ext uri="{FF2B5EF4-FFF2-40B4-BE49-F238E27FC236}">
                <a16:creationId xmlns:a16="http://schemas.microsoft.com/office/drawing/2014/main" id="{0C1B96F5-DEEA-3022-117C-17F6C56F9CD3}"/>
              </a:ext>
            </a:extLst>
          </p:cNvPr>
          <p:cNvSpPr txBox="1">
            <a:spLocks/>
          </p:cNvSpPr>
          <p:nvPr/>
        </p:nvSpPr>
        <p:spPr>
          <a:xfrm>
            <a:off x="7719946" y="3796124"/>
            <a:ext cx="3298370" cy="842106"/>
          </a:xfrm>
          <a:prstGeom prst="rect">
            <a:avLst/>
          </a:prstGeom>
        </p:spPr>
        <p:txBody>
          <a:bodyPr vert="horz" lIns="91440" tIns="45720" rIns="91440" bIns="45720" rtlCol="0">
            <a:normAutofit/>
          </a:bodyPr>
          <a:lstStyle>
            <a:lvl1pPr marL="228600" indent="-228600" algn="l" defTabSz="914400" rtl="0" eaLnBrk="1" latinLnBrk="0" hangingPunct="1">
              <a:lnSpc>
                <a:spcPts val="25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ts val="25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Rs-2000</a:t>
            </a:r>
          </a:p>
        </p:txBody>
      </p:sp>
      <p:sp>
        <p:nvSpPr>
          <p:cNvPr id="18" name="Text Placeholder 4">
            <a:extLst>
              <a:ext uri="{FF2B5EF4-FFF2-40B4-BE49-F238E27FC236}">
                <a16:creationId xmlns:a16="http://schemas.microsoft.com/office/drawing/2014/main" id="{D1982766-B046-E145-D34F-BB04E69C6D1F}"/>
              </a:ext>
            </a:extLst>
          </p:cNvPr>
          <p:cNvSpPr txBox="1">
            <a:spLocks/>
          </p:cNvSpPr>
          <p:nvPr/>
        </p:nvSpPr>
        <p:spPr>
          <a:xfrm>
            <a:off x="8376356" y="5507584"/>
            <a:ext cx="6432884"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200" dirty="0"/>
              <a:t>Approx – Rs 8000/</a:t>
            </a:r>
          </a:p>
        </p:txBody>
      </p:sp>
    </p:spTree>
    <p:extLst>
      <p:ext uri="{BB962C8B-B14F-4D97-AF65-F5344CB8AC3E}">
        <p14:creationId xmlns:p14="http://schemas.microsoft.com/office/powerpoint/2010/main" val="1403455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BC09-C4C4-2063-F786-998E2748A7D4}"/>
              </a:ext>
            </a:extLst>
          </p:cNvPr>
          <p:cNvSpPr>
            <a:spLocks noGrp="1"/>
          </p:cNvSpPr>
          <p:nvPr>
            <p:ph type="title"/>
          </p:nvPr>
        </p:nvSpPr>
        <p:spPr>
          <a:xfrm>
            <a:off x="838200" y="86938"/>
            <a:ext cx="10515600" cy="594099"/>
          </a:xfrm>
        </p:spPr>
        <p:txBody>
          <a:bodyPr>
            <a:normAutofit fontScale="90000"/>
          </a:bodyPr>
          <a:lstStyle/>
          <a:p>
            <a:r>
              <a:rPr lang="en-US" dirty="0"/>
              <a:t>Headers and HID code</a:t>
            </a:r>
            <a:endParaRPr lang="en-IN" dirty="0"/>
          </a:p>
        </p:txBody>
      </p:sp>
      <p:pic>
        <p:nvPicPr>
          <p:cNvPr id="8" name="Content Placeholder 7">
            <a:extLst>
              <a:ext uri="{FF2B5EF4-FFF2-40B4-BE49-F238E27FC236}">
                <a16:creationId xmlns:a16="http://schemas.microsoft.com/office/drawing/2014/main" id="{668FE08E-236B-D629-E52E-595EED7CADD4}"/>
              </a:ext>
            </a:extLst>
          </p:cNvPr>
          <p:cNvPicPr>
            <a:picLocks noGrp="1" noChangeAspect="1"/>
          </p:cNvPicPr>
          <p:nvPr>
            <p:ph idx="1"/>
          </p:nvPr>
        </p:nvPicPr>
        <p:blipFill>
          <a:blip r:embed="rId2"/>
          <a:stretch>
            <a:fillRect/>
          </a:stretch>
        </p:blipFill>
        <p:spPr>
          <a:xfrm>
            <a:off x="1474694" y="937372"/>
            <a:ext cx="5127811" cy="2884394"/>
          </a:xfrm>
        </p:spPr>
      </p:pic>
      <p:sp>
        <p:nvSpPr>
          <p:cNvPr id="4" name="Date Placeholder 3">
            <a:extLst>
              <a:ext uri="{FF2B5EF4-FFF2-40B4-BE49-F238E27FC236}">
                <a16:creationId xmlns:a16="http://schemas.microsoft.com/office/drawing/2014/main" id="{02E53370-9336-7FD5-06C0-BCF1DB0AB7D2}"/>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34E1F93A-3AA2-AB18-1C7D-6378D7B6F5B3}"/>
              </a:ext>
            </a:extLst>
          </p:cNvPr>
          <p:cNvSpPr>
            <a:spLocks noGrp="1"/>
          </p:cNvSpPr>
          <p:nvPr>
            <p:ph type="ftr" sz="quarter" idx="11"/>
          </p:nvPr>
        </p:nvSpPr>
        <p:spPr/>
        <p:txBody>
          <a:bodyPr/>
          <a:lstStyle/>
          <a:p>
            <a:r>
              <a:rPr lang="en-US" dirty="0"/>
              <a:t>Code and headers</a:t>
            </a:r>
          </a:p>
        </p:txBody>
      </p:sp>
      <p:sp>
        <p:nvSpPr>
          <p:cNvPr id="6" name="Slide Number Placeholder 5">
            <a:extLst>
              <a:ext uri="{FF2B5EF4-FFF2-40B4-BE49-F238E27FC236}">
                <a16:creationId xmlns:a16="http://schemas.microsoft.com/office/drawing/2014/main" id="{C4D85FCD-649A-EC49-D644-81FFE6D5EF82}"/>
              </a:ext>
            </a:extLst>
          </p:cNvPr>
          <p:cNvSpPr>
            <a:spLocks noGrp="1"/>
          </p:cNvSpPr>
          <p:nvPr>
            <p:ph type="sldNum" sz="quarter" idx="12"/>
          </p:nvPr>
        </p:nvSpPr>
        <p:spPr/>
        <p:txBody>
          <a:bodyPr/>
          <a:lstStyle/>
          <a:p>
            <a:fld id="{27CE633F-9882-4A5C-83A2-1109D0C73261}" type="slidenum">
              <a:rPr lang="en-US" smtClean="0"/>
              <a:t>11</a:t>
            </a:fld>
            <a:endParaRPr lang="en-US" dirty="0"/>
          </a:p>
        </p:txBody>
      </p:sp>
      <p:pic>
        <p:nvPicPr>
          <p:cNvPr id="10" name="Picture 9">
            <a:extLst>
              <a:ext uri="{FF2B5EF4-FFF2-40B4-BE49-F238E27FC236}">
                <a16:creationId xmlns:a16="http://schemas.microsoft.com/office/drawing/2014/main" id="{770E9C14-2F90-5E3E-22F2-23841FA4888F}"/>
              </a:ext>
            </a:extLst>
          </p:cNvPr>
          <p:cNvPicPr>
            <a:picLocks noChangeAspect="1"/>
          </p:cNvPicPr>
          <p:nvPr/>
        </p:nvPicPr>
        <p:blipFill>
          <a:blip r:embed="rId3"/>
          <a:stretch>
            <a:fillRect/>
          </a:stretch>
        </p:blipFill>
        <p:spPr>
          <a:xfrm>
            <a:off x="6768354" y="937372"/>
            <a:ext cx="5127812" cy="2884394"/>
          </a:xfrm>
          <a:prstGeom prst="rect">
            <a:avLst/>
          </a:prstGeom>
        </p:spPr>
      </p:pic>
      <p:pic>
        <p:nvPicPr>
          <p:cNvPr id="12" name="Picture 11">
            <a:extLst>
              <a:ext uri="{FF2B5EF4-FFF2-40B4-BE49-F238E27FC236}">
                <a16:creationId xmlns:a16="http://schemas.microsoft.com/office/drawing/2014/main" id="{438CFEF1-A503-E87E-BA02-C31481481A22}"/>
              </a:ext>
            </a:extLst>
          </p:cNvPr>
          <p:cNvPicPr>
            <a:picLocks noChangeAspect="1"/>
          </p:cNvPicPr>
          <p:nvPr/>
        </p:nvPicPr>
        <p:blipFill>
          <a:blip r:embed="rId4"/>
          <a:stretch>
            <a:fillRect/>
          </a:stretch>
        </p:blipFill>
        <p:spPr>
          <a:xfrm>
            <a:off x="1474694" y="3990881"/>
            <a:ext cx="3904628" cy="2196353"/>
          </a:xfrm>
          <a:prstGeom prst="rect">
            <a:avLst/>
          </a:prstGeom>
        </p:spPr>
      </p:pic>
      <p:pic>
        <p:nvPicPr>
          <p:cNvPr id="14" name="Picture 13">
            <a:extLst>
              <a:ext uri="{FF2B5EF4-FFF2-40B4-BE49-F238E27FC236}">
                <a16:creationId xmlns:a16="http://schemas.microsoft.com/office/drawing/2014/main" id="{521D7829-AE06-95A3-4B51-788462DC0703}"/>
              </a:ext>
            </a:extLst>
          </p:cNvPr>
          <p:cNvPicPr>
            <a:picLocks noChangeAspect="1"/>
          </p:cNvPicPr>
          <p:nvPr/>
        </p:nvPicPr>
        <p:blipFill>
          <a:blip r:embed="rId5"/>
          <a:stretch>
            <a:fillRect/>
          </a:stretch>
        </p:blipFill>
        <p:spPr>
          <a:xfrm>
            <a:off x="7372350" y="3875144"/>
            <a:ext cx="4153647" cy="2336426"/>
          </a:xfrm>
          <a:prstGeom prst="rect">
            <a:avLst/>
          </a:prstGeom>
        </p:spPr>
      </p:pic>
    </p:spTree>
    <p:extLst>
      <p:ext uri="{BB962C8B-B14F-4D97-AF65-F5344CB8AC3E}">
        <p14:creationId xmlns:p14="http://schemas.microsoft.com/office/powerpoint/2010/main" val="23128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BAC9FE-1F64-F049-47E0-580D15210B75}"/>
              </a:ext>
            </a:extLst>
          </p:cNvPr>
          <p:cNvSpPr>
            <a:spLocks noGrp="1"/>
          </p:cNvSpPr>
          <p:nvPr>
            <p:ph type="title"/>
          </p:nvPr>
        </p:nvSpPr>
        <p:spPr>
          <a:xfrm>
            <a:off x="0" y="127421"/>
            <a:ext cx="11921843" cy="882066"/>
          </a:xfrm>
        </p:spPr>
        <p:txBody>
          <a:bodyPr/>
          <a:lstStyle/>
          <a:p>
            <a:r>
              <a:rPr lang="en-US" dirty="0"/>
              <a:t>Testing as hid device</a:t>
            </a:r>
            <a:endParaRPr lang="en-IN" dirty="0"/>
          </a:p>
        </p:txBody>
      </p:sp>
      <p:pic>
        <p:nvPicPr>
          <p:cNvPr id="6" name="Picture 5">
            <a:extLst>
              <a:ext uri="{FF2B5EF4-FFF2-40B4-BE49-F238E27FC236}">
                <a16:creationId xmlns:a16="http://schemas.microsoft.com/office/drawing/2014/main" id="{DF24A93E-206A-7C0F-3B01-53EA8EA5A3D5}"/>
              </a:ext>
            </a:extLst>
          </p:cNvPr>
          <p:cNvPicPr>
            <a:picLocks noChangeAspect="1"/>
          </p:cNvPicPr>
          <p:nvPr/>
        </p:nvPicPr>
        <p:blipFill rotWithShape="1">
          <a:blip r:embed="rId2"/>
          <a:srcRect l="12574" t="20785" r="17280" b="16863"/>
          <a:stretch/>
        </p:blipFill>
        <p:spPr>
          <a:xfrm>
            <a:off x="2779059" y="1093694"/>
            <a:ext cx="8552329" cy="4276165"/>
          </a:xfrm>
          <a:prstGeom prst="rect">
            <a:avLst/>
          </a:prstGeom>
        </p:spPr>
      </p:pic>
      <p:sp>
        <p:nvSpPr>
          <p:cNvPr id="7" name="TextBox 6">
            <a:extLst>
              <a:ext uri="{FF2B5EF4-FFF2-40B4-BE49-F238E27FC236}">
                <a16:creationId xmlns:a16="http://schemas.microsoft.com/office/drawing/2014/main" id="{690B7CB8-C519-E28C-760E-99E1F3EB2499}"/>
              </a:ext>
            </a:extLst>
          </p:cNvPr>
          <p:cNvSpPr txBox="1"/>
          <p:nvPr/>
        </p:nvSpPr>
        <p:spPr>
          <a:xfrm>
            <a:off x="4903694" y="5579640"/>
            <a:ext cx="8453717" cy="369332"/>
          </a:xfrm>
          <a:prstGeom prst="rect">
            <a:avLst/>
          </a:prstGeom>
          <a:noFill/>
        </p:spPr>
        <p:txBody>
          <a:bodyPr wrap="square" rtlCol="0">
            <a:spAutoFit/>
          </a:bodyPr>
          <a:lstStyle/>
          <a:p>
            <a:r>
              <a:rPr lang="en-US" dirty="0"/>
              <a:t>Ai-wave HID supported utility software</a:t>
            </a:r>
            <a:endParaRPr lang="en-IN" dirty="0"/>
          </a:p>
        </p:txBody>
      </p:sp>
    </p:spTree>
    <p:extLst>
      <p:ext uri="{BB962C8B-B14F-4D97-AF65-F5344CB8AC3E}">
        <p14:creationId xmlns:p14="http://schemas.microsoft.com/office/powerpoint/2010/main" val="349766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u="sng" dirty="0"/>
              <a:t>CONCLUSION</a:t>
            </a:r>
          </a:p>
        </p:txBody>
      </p:sp>
      <p:sp>
        <p:nvSpPr>
          <p:cNvPr id="2" name="Date Placeholder 1">
            <a:extLst>
              <a:ext uri="{FF2B5EF4-FFF2-40B4-BE49-F238E27FC236}">
                <a16:creationId xmlns:a16="http://schemas.microsoft.com/office/drawing/2014/main" id="{FB0366A3-E1A4-4204-B17B-317BFA7158A8}"/>
              </a:ext>
            </a:extLst>
          </p:cNvPr>
          <p:cNvSpPr>
            <a:spLocks noGrp="1"/>
          </p:cNvSpPr>
          <p:nvPr>
            <p:ph type="dt" sz="half" idx="10"/>
          </p:nvPr>
        </p:nvSpPr>
        <p:spPr/>
        <p:txBody>
          <a:bodyPr/>
          <a:lstStyle/>
          <a:p>
            <a:r>
              <a:rPr lang="en-US" dirty="0"/>
              <a:t>2023</a:t>
            </a:r>
          </a:p>
        </p:txBody>
      </p:sp>
      <p:sp>
        <p:nvSpPr>
          <p:cNvPr id="3" name="Footer Placeholder 2">
            <a:extLst>
              <a:ext uri="{FF2B5EF4-FFF2-40B4-BE49-F238E27FC236}">
                <a16:creationId xmlns:a16="http://schemas.microsoft.com/office/drawing/2014/main" id="{4C8F4E76-CF02-4082-887A-43C592D7D3E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89177FB-D33A-40E2-AC1E-9B7E7658540B}"/>
              </a:ext>
            </a:extLst>
          </p:cNvPr>
          <p:cNvSpPr>
            <a:spLocks noGrp="1"/>
          </p:cNvSpPr>
          <p:nvPr>
            <p:ph type="sldNum" sz="quarter" idx="12"/>
          </p:nvPr>
        </p:nvSpPr>
        <p:spPr/>
        <p:txBody>
          <a:bodyPr/>
          <a:lstStyle/>
          <a:p>
            <a:fld id="{27CE633F-9882-4A5C-83A2-1109D0C73261}" type="slidenum">
              <a:rPr lang="en-US" smtClean="0"/>
              <a:t>13</a:t>
            </a:fld>
            <a:endParaRPr lang="en-US" dirty="0"/>
          </a:p>
        </p:txBody>
      </p:sp>
      <p:sp>
        <p:nvSpPr>
          <p:cNvPr id="8" name="Content Placeholder 7">
            <a:extLst>
              <a:ext uri="{FF2B5EF4-FFF2-40B4-BE49-F238E27FC236}">
                <a16:creationId xmlns:a16="http://schemas.microsoft.com/office/drawing/2014/main" id="{CA7B5D10-BC13-060C-0C72-B63668074060}"/>
              </a:ext>
            </a:extLst>
          </p:cNvPr>
          <p:cNvSpPr>
            <a:spLocks noGrp="1"/>
          </p:cNvSpPr>
          <p:nvPr>
            <p:ph idx="1"/>
          </p:nvPr>
        </p:nvSpPr>
        <p:spPr>
          <a:xfrm>
            <a:off x="838200" y="1601507"/>
            <a:ext cx="10515600" cy="4351338"/>
          </a:xfrm>
        </p:spPr>
        <p:txBody>
          <a:bodyPr>
            <a:normAutofit/>
          </a:bodyPr>
          <a:lstStyle/>
          <a:p>
            <a:r>
              <a:rPr lang="en-US" sz="2400" b="0" i="1" u="none" strike="noStrike" baseline="0" dirty="0">
                <a:latin typeface="Kp-Regular"/>
              </a:rPr>
              <a:t>Minimal space-usage and no permanent modification to the vehicle</a:t>
            </a:r>
          </a:p>
          <a:p>
            <a:r>
              <a:rPr lang="en-US" sz="2400" b="0" i="1" u="none" strike="noStrike" baseline="0" dirty="0">
                <a:latin typeface="Kp-Regular"/>
              </a:rPr>
              <a:t>Should be able to handle parking and low speed maneuvers safely</a:t>
            </a:r>
            <a:endParaRPr lang="en-US" sz="2400" i="1" dirty="0">
              <a:latin typeface="Kp-Regular"/>
            </a:endParaRPr>
          </a:p>
          <a:p>
            <a:r>
              <a:rPr lang="en-US" sz="2000" i="1" dirty="0"/>
              <a:t>1. The long shaft of the steering wheel is eliminated. Due to the encoder fixed near to the steering wheel.</a:t>
            </a:r>
          </a:p>
          <a:p>
            <a:r>
              <a:rPr lang="en-US" sz="2000" i="1" dirty="0"/>
              <a:t>2. There is precise control available due the high resolution of the encoder.</a:t>
            </a:r>
          </a:p>
          <a:p>
            <a:r>
              <a:rPr lang="en-US" sz="2000" i="1" dirty="0"/>
              <a:t>3. More the resolution more the accuracy of the steering mechanism.</a:t>
            </a:r>
          </a:p>
          <a:p>
            <a:r>
              <a:rPr lang="en-US" sz="2000" i="1" dirty="0"/>
              <a:t>4. Weight of the system is reduced.</a:t>
            </a:r>
          </a:p>
          <a:p>
            <a:r>
              <a:rPr lang="en-US" sz="2000" i="1" dirty="0"/>
              <a:t>5.DRIVING ACCESSIBILITY FOR SPECIALY ABLED PEOPLES</a:t>
            </a:r>
          </a:p>
          <a:p>
            <a:r>
              <a:rPr lang="en-US" sz="2000" i="1" dirty="0"/>
              <a:t>5. Cost of manufacturing and assembly is increased due to electronic component. </a:t>
            </a:r>
          </a:p>
          <a:p>
            <a:r>
              <a:rPr lang="en-US" sz="2000" i="1" dirty="0"/>
              <a:t>6. Autonomous driving system is possible due to introduction of the encoder. </a:t>
            </a:r>
          </a:p>
          <a:p>
            <a:endParaRPr lang="en-US" dirty="0"/>
          </a:p>
          <a:p>
            <a:endParaRPr lang="en-IN" dirty="0"/>
          </a:p>
        </p:txBody>
      </p:sp>
    </p:spTree>
    <p:extLst>
      <p:ext uri="{BB962C8B-B14F-4D97-AF65-F5344CB8AC3E}">
        <p14:creationId xmlns:p14="http://schemas.microsoft.com/office/powerpoint/2010/main" val="27782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231551" y="-53788"/>
            <a:ext cx="4734896" cy="1120588"/>
          </a:xfrm>
        </p:spPr>
        <p:txBody>
          <a:bodyPr>
            <a:normAutofit/>
          </a:bodyPr>
          <a:lstStyle/>
          <a:p>
            <a:r>
              <a:rPr lang="en-IN" sz="6600" b="1" i="0" u="none" strike="noStrike" baseline="0" dirty="0">
                <a:latin typeface="Microsoft Himalaya" panose="01010100010101010101" pitchFamily="2" charset="0"/>
                <a:ea typeface="Microsoft Himalaya" panose="01010100010101010101" pitchFamily="2" charset="0"/>
                <a:cs typeface="Microsoft Himalaya" panose="01010100010101010101" pitchFamily="2" charset="0"/>
              </a:rPr>
              <a:t>BIBLIOGRAPHY</a:t>
            </a:r>
            <a:endParaRPr lang="en-US" sz="6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374276" y="1027916"/>
            <a:ext cx="11443448" cy="5367318"/>
          </a:xfrm>
        </p:spPr>
        <p:txBody>
          <a:bodyPr/>
          <a:lstStyle/>
          <a:p>
            <a:r>
              <a:rPr lang="sv-SE" sz="1800" b="0" i="0" u="none" strike="noStrike" baseline="0" dirty="0">
                <a:latin typeface="Bookman Old Style" panose="02050604050505020204" pitchFamily="18" charset="0"/>
              </a:rPr>
              <a:t>[1] Carl Legelius. Minns du saaben utan ratt - ersatt av joystick? </a:t>
            </a:r>
            <a:r>
              <a:rPr lang="sv-SE" sz="1800" b="0" i="1" u="none" strike="noStrike" baseline="0" dirty="0">
                <a:latin typeface="Book Antiqua" panose="02040602050305030304" pitchFamily="18" charset="0"/>
              </a:rPr>
              <a:t>Svenska </a:t>
            </a:r>
            <a:r>
              <a:rPr lang="en-IN" sz="1800" b="0" i="1" u="none" strike="noStrike" baseline="0" dirty="0">
                <a:latin typeface="Book Antiqua" panose="02040602050305030304" pitchFamily="18" charset="0"/>
              </a:rPr>
              <a:t>Dagbladet</a:t>
            </a:r>
            <a:r>
              <a:rPr lang="en-IN" sz="1800" b="0" i="0" u="none" strike="noStrike" baseline="0" dirty="0">
                <a:latin typeface="Bookman Old Style" panose="02050604050505020204" pitchFamily="18" charset="0"/>
              </a:rPr>
              <a:t>, 3(19), 2019.</a:t>
            </a:r>
          </a:p>
          <a:p>
            <a:endParaRPr lang="en-IN" sz="1800" b="0" i="0" u="none" strike="noStrike" baseline="0" dirty="0">
              <a:latin typeface="Bookman Old Style" panose="02050604050505020204" pitchFamily="18" charset="0"/>
            </a:endParaRPr>
          </a:p>
          <a:p>
            <a:r>
              <a:rPr lang="en-US" sz="1800" b="0" i="0" u="none" strike="noStrike" baseline="0" dirty="0">
                <a:latin typeface="Bookman Old Style" panose="02050604050505020204" pitchFamily="18" charset="0"/>
              </a:rPr>
              <a:t>[2] Paul </a:t>
            </a:r>
            <a:r>
              <a:rPr lang="en-US" sz="1800" b="0" i="0" u="none" strike="noStrike" baseline="0" dirty="0" err="1">
                <a:latin typeface="Bookman Old Style" panose="02050604050505020204" pitchFamily="18" charset="0"/>
              </a:rPr>
              <a:t>Yih</a:t>
            </a:r>
            <a:r>
              <a:rPr lang="en-US" sz="1800" b="0" i="0" u="none" strike="noStrike" baseline="0" dirty="0">
                <a:latin typeface="Bookman Old Style" panose="02050604050505020204" pitchFamily="18" charset="0"/>
              </a:rPr>
              <a:t>. Steer-by-wire: Implications for vehicle handling and safety, 2005.  </a:t>
            </a:r>
          </a:p>
          <a:p>
            <a:r>
              <a:rPr lang="en-US" sz="1800" b="0" i="0" u="none" strike="noStrike" baseline="0" dirty="0">
                <a:latin typeface="Bookman Old Style" panose="02050604050505020204" pitchFamily="18" charset="0"/>
              </a:rPr>
              <a:t>URL </a:t>
            </a:r>
            <a:r>
              <a:rPr lang="en-US" dirty="0">
                <a:latin typeface="Courier New" panose="02070309020205020404" pitchFamily="49" charset="0"/>
              </a:rPr>
              <a:t>http://www-cdr.stanford.edu/dynamic/bywire/ dissertation.pdf</a:t>
            </a:r>
            <a:r>
              <a:rPr lang="en-US" dirty="0">
                <a:latin typeface="Bookman Old Style" panose="02050604050505020204" pitchFamily="18" charset="0"/>
              </a:rPr>
              <a:t>.</a:t>
            </a:r>
          </a:p>
          <a:p>
            <a:r>
              <a:rPr lang="en-US" dirty="0">
                <a:latin typeface="Bookman Old Style" panose="02050604050505020204" pitchFamily="18" charset="0"/>
              </a:rPr>
              <a:t> Visited 2 December 2022.</a:t>
            </a:r>
          </a:p>
          <a:p>
            <a:endParaRPr lang="en-US" dirty="0">
              <a:latin typeface="Bookman Old Style" panose="02050604050505020204" pitchFamily="18" charset="0"/>
            </a:endParaRPr>
          </a:p>
          <a:p>
            <a:r>
              <a:rPr lang="en-US" sz="1800" b="0" i="0" u="none" strike="noStrike" baseline="0" dirty="0">
                <a:latin typeface="Bookman Old Style" panose="02050604050505020204" pitchFamily="18" charset="0"/>
              </a:rPr>
              <a:t>[3] Jonathan M. Gitlin. Why you’ll never drive your car with a joystick. </a:t>
            </a:r>
            <a:r>
              <a:rPr lang="en-US" sz="1800" b="0" i="1" u="none" strike="noStrike" baseline="0" dirty="0">
                <a:latin typeface="Lucida Sans" panose="020B0602030504020204" pitchFamily="34" charset="0"/>
              </a:rPr>
              <a:t>Ars</a:t>
            </a:r>
          </a:p>
          <a:p>
            <a:r>
              <a:rPr lang="en-IN" sz="1800" b="0" i="1" u="none" strike="noStrike" baseline="0" dirty="0" err="1">
                <a:latin typeface="Lucida Sans" panose="020B0602030504020204" pitchFamily="34" charset="0"/>
              </a:rPr>
              <a:t>Technica</a:t>
            </a:r>
            <a:r>
              <a:rPr lang="en-IN" sz="1800" b="0" i="0" u="none" strike="noStrike" baseline="0" dirty="0">
                <a:latin typeface="Bookman Old Style" panose="02050604050505020204" pitchFamily="18" charset="0"/>
              </a:rPr>
              <a:t>, 6(25), 2014.</a:t>
            </a:r>
          </a:p>
          <a:p>
            <a:endParaRPr lang="en-IN" sz="1800" b="0" i="0" u="none" strike="noStrike" baseline="0" dirty="0">
              <a:latin typeface="Bookman Old Style" panose="02050604050505020204" pitchFamily="18" charset="0"/>
            </a:endParaRPr>
          </a:p>
          <a:p>
            <a:r>
              <a:rPr lang="en-US" sz="1800" b="0" i="0" u="none" strike="noStrike" baseline="0" dirty="0">
                <a:latin typeface="Bookman Old Style" panose="02050604050505020204" pitchFamily="18" charset="0"/>
              </a:rPr>
              <a:t>[4] Six-sigma. </a:t>
            </a:r>
            <a:r>
              <a:rPr lang="en-US" sz="1800" b="0" i="0" u="none" strike="noStrike" baseline="0" dirty="0" err="1">
                <a:latin typeface="Bookman Old Style" panose="02050604050505020204" pitchFamily="18" charset="0"/>
              </a:rPr>
              <a:t>Fmea</a:t>
            </a:r>
            <a:r>
              <a:rPr lang="en-US" sz="1800" b="0" i="0" u="none" strike="noStrike" baseline="0" dirty="0">
                <a:latin typeface="Bookman Old Style" panose="02050604050505020204" pitchFamily="18" charset="0"/>
              </a:rPr>
              <a:t> - failure mode and e</a:t>
            </a:r>
            <a:r>
              <a:rPr lang="en-US" sz="1800" b="0" i="0" u="none" strike="noStrike" baseline="0" dirty="0">
                <a:latin typeface="Calibri" panose="020F0502020204030204" pitchFamily="34" charset="0"/>
              </a:rPr>
              <a:t>ff</a:t>
            </a:r>
            <a:r>
              <a:rPr lang="en-US" sz="1800" b="0" i="0" u="none" strike="noStrike" baseline="0" dirty="0">
                <a:latin typeface="Bookman Old Style" panose="02050604050505020204" pitchFamily="18" charset="0"/>
              </a:rPr>
              <a:t>ect analysis, 2020. URL </a:t>
            </a:r>
            <a:r>
              <a:rPr lang="en-US" dirty="0">
                <a:latin typeface="Courier New" panose="02070309020205020404" pitchFamily="49" charset="0"/>
              </a:rPr>
              <a:t>http:// www.six-sigma.se/FMEA.html</a:t>
            </a:r>
            <a:r>
              <a:rPr lang="en-US" dirty="0">
                <a:latin typeface="Bookman Old Style" panose="02050604050505020204" pitchFamily="18" charset="0"/>
              </a:rPr>
              <a:t>. Visited 28-December 2022.</a:t>
            </a:r>
          </a:p>
        </p:txBody>
      </p:sp>
      <p:sp>
        <p:nvSpPr>
          <p:cNvPr id="2" name="Date Placeholder 1">
            <a:extLst>
              <a:ext uri="{FF2B5EF4-FFF2-40B4-BE49-F238E27FC236}">
                <a16:creationId xmlns:a16="http://schemas.microsoft.com/office/drawing/2014/main" id="{95CC0658-D4AB-4A7E-9E6F-7855E296382C}"/>
              </a:ext>
            </a:extLst>
          </p:cNvPr>
          <p:cNvSpPr>
            <a:spLocks noGrp="1"/>
          </p:cNvSpPr>
          <p:nvPr>
            <p:ph type="dt" sz="half" idx="16"/>
          </p:nvPr>
        </p:nvSpPr>
        <p:spPr/>
        <p:txBody>
          <a:bodyPr/>
          <a:lstStyle/>
          <a:p>
            <a:r>
              <a:rPr lang="en-US" dirty="0"/>
              <a:t>2023</a:t>
            </a:r>
          </a:p>
        </p:txBody>
      </p:sp>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dirty="0"/>
              <a:t>reference</a:t>
            </a:r>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28707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604908" y="894110"/>
            <a:ext cx="5181735" cy="2534890"/>
          </a:xfrm>
        </p:spPr>
        <p:txBody>
          <a:bodyPr/>
          <a:lstStyle/>
          <a:p>
            <a:r>
              <a:rPr lang="en-US" dirty="0"/>
              <a:t>THANK YOU</a:t>
            </a:r>
          </a:p>
        </p:txBody>
      </p:sp>
      <p:sp>
        <p:nvSpPr>
          <p:cNvPr id="12" name="Date Placeholder 11">
            <a:extLst>
              <a:ext uri="{FF2B5EF4-FFF2-40B4-BE49-F238E27FC236}">
                <a16:creationId xmlns:a16="http://schemas.microsoft.com/office/drawing/2014/main" id="{706D5F1F-D562-439A-90CF-588150E70270}"/>
              </a:ext>
            </a:extLst>
          </p:cNvPr>
          <p:cNvSpPr>
            <a:spLocks noGrp="1"/>
          </p:cNvSpPr>
          <p:nvPr>
            <p:ph type="dt" sz="half" idx="17"/>
          </p:nvPr>
        </p:nvSpPr>
        <p:spPr/>
        <p:txBody>
          <a:bodyPr/>
          <a:lstStyle/>
          <a:p>
            <a:r>
              <a:rPr lang="en-US" dirty="0"/>
              <a:t>2022</a:t>
            </a:r>
          </a:p>
        </p:txBody>
      </p:sp>
      <p:pic>
        <p:nvPicPr>
          <p:cNvPr id="13" name="Picture Placeholder 12" descr="Aerial view of a container ship">
            <a:extLst>
              <a:ext uri="{FF2B5EF4-FFF2-40B4-BE49-F238E27FC236}">
                <a16:creationId xmlns:a16="http://schemas.microsoft.com/office/drawing/2014/main" id="{0E3104C5-82CF-4912-8A3A-ABB23851C6B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130003" y="1856226"/>
            <a:ext cx="2040674" cy="2040674"/>
          </a:xfrm>
        </p:spPr>
      </p:pic>
      <p:pic>
        <p:nvPicPr>
          <p:cNvPr id="16" name="Picture Placeholder 15" descr="Aerial view of a container ship">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9325160" y="0"/>
            <a:ext cx="2866840" cy="2925044"/>
          </a:xfrm>
        </p:spPr>
      </p:pic>
      <p:sp>
        <p:nvSpPr>
          <p:cNvPr id="14" name="Footer Placeholder 13">
            <a:extLst>
              <a:ext uri="{FF2B5EF4-FFF2-40B4-BE49-F238E27FC236}">
                <a16:creationId xmlns:a16="http://schemas.microsoft.com/office/drawing/2014/main" id="{82B766D7-C47C-4C42-BC77-9A6DD1F3674F}"/>
              </a:ext>
            </a:extLst>
          </p:cNvPr>
          <p:cNvSpPr>
            <a:spLocks noGrp="1"/>
          </p:cNvSpPr>
          <p:nvPr>
            <p:ph type="ftr" sz="quarter" idx="18"/>
          </p:nvPr>
        </p:nvSpPr>
        <p:spPr/>
        <p:txBody>
          <a:bodyPr/>
          <a:lstStyle/>
          <a:p>
            <a:r>
              <a:rPr lang="en-US" dirty="0"/>
              <a:t>THANKING YOU</a:t>
            </a:r>
          </a:p>
        </p:txBody>
      </p:sp>
      <p:sp>
        <p:nvSpPr>
          <p:cNvPr id="34" name="Text Placeholder 33">
            <a:extLst>
              <a:ext uri="{FF2B5EF4-FFF2-40B4-BE49-F238E27FC236}">
                <a16:creationId xmlns:a16="http://schemas.microsoft.com/office/drawing/2014/main" id="{3E796413-D756-477E-9170-1EF1E340CB07}"/>
              </a:ext>
            </a:extLst>
          </p:cNvPr>
          <p:cNvSpPr>
            <a:spLocks noGrp="1"/>
          </p:cNvSpPr>
          <p:nvPr>
            <p:ph type="body" sz="quarter" idx="16"/>
          </p:nvPr>
        </p:nvSpPr>
        <p:spPr>
          <a:xfrm>
            <a:off x="1604905" y="3728425"/>
            <a:ext cx="6368021" cy="2534890"/>
          </a:xfrm>
        </p:spPr>
        <p:txBody>
          <a:bodyPr>
            <a:normAutofit/>
          </a:bodyPr>
          <a:lstStyle/>
          <a:p>
            <a:pPr algn="ctr"/>
            <a:endParaRPr lang="en-US" dirty="0"/>
          </a:p>
          <a:p>
            <a:pPr algn="ctr"/>
            <a:r>
              <a:rPr lang="en-US" sz="3600" b="1" dirty="0"/>
              <a:t>“ YOU CAN NOT DESCRIBE PASSION   YOU CAN ONLY LIVE IT”</a:t>
            </a:r>
          </a:p>
        </p:txBody>
      </p:sp>
      <p:pic>
        <p:nvPicPr>
          <p:cNvPr id="24" name="Picture Placeholder 23" descr="Aerial view of a container shipyard">
            <a:extLst>
              <a:ext uri="{FF2B5EF4-FFF2-40B4-BE49-F238E27FC236}">
                <a16:creationId xmlns:a16="http://schemas.microsoft.com/office/drawing/2014/main" id="{BD683070-0B23-4933-B600-3DFACAE5568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465227" y="3267983"/>
            <a:ext cx="3726773" cy="3590017"/>
          </a:xfrm>
        </p:spPr>
      </p:pic>
      <p:sp>
        <p:nvSpPr>
          <p:cNvPr id="15" name="Slide Number Placeholder 14">
            <a:extLst>
              <a:ext uri="{FF2B5EF4-FFF2-40B4-BE49-F238E27FC236}">
                <a16:creationId xmlns:a16="http://schemas.microsoft.com/office/drawing/2014/main" id="{CFC4993C-22B1-4153-9289-D26CFB4B4496}"/>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98728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340660" y="1568824"/>
            <a:ext cx="5458758" cy="3729317"/>
          </a:xfrm>
        </p:spPr>
        <p:txBody>
          <a:bodyPr>
            <a:normAutofit/>
          </a:bodyPr>
          <a:lstStyle/>
          <a:p>
            <a:r>
              <a:rPr lang="en-US" sz="6000" b="1" dirty="0"/>
              <a:t>!ABSTRACT</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4" y="655661"/>
            <a:ext cx="4518504" cy="5784867"/>
          </a:xfrm>
        </p:spPr>
        <p:txBody>
          <a:bodyPr>
            <a:normAutofit fontScale="85000" lnSpcReduction="20000"/>
          </a:bodyPr>
          <a:lstStyle/>
          <a:p>
            <a:pPr marL="0" marR="0" lvl="0" indent="0" algn="just" defTabSz="914400" rtl="0" eaLnBrk="1" fontAlgn="auto" latinLnBrk="0" hangingPunct="1">
              <a:lnSpc>
                <a:spcPct val="150000"/>
              </a:lnSpc>
              <a:spcBef>
                <a:spcPts val="1000"/>
              </a:spcBef>
              <a:spcAft>
                <a:spcPts val="120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panose="02040604050505020304" pitchFamily="18" charset="0"/>
                <a:ea typeface="Calibri" panose="020F0502020204030204" pitchFamily="34" charset="0"/>
                <a:cs typeface="Times New Roman" panose="02020603050405020304" pitchFamily="18" charset="0"/>
              </a:rPr>
              <a:t>Due to increase in technology humans becomes addicted to it. The technology which is been build   earlier has modified and redeveloped to form a new one with less efforts, better results, less weight, high resolution and precise control. In this paper we are developing such system which will eliminate the weight and increase   the precise control of the steering system. </a:t>
            </a:r>
          </a:p>
          <a:p>
            <a:pPr marL="0" marR="0" lvl="0" indent="0" algn="just" defTabSz="914400" rtl="0" eaLnBrk="1" fontAlgn="auto" latinLnBrk="0" hangingPunct="1">
              <a:lnSpc>
                <a:spcPct val="150000"/>
              </a:lnSpc>
              <a:spcBef>
                <a:spcPts val="1000"/>
              </a:spcBef>
              <a:spcAft>
                <a:spcPts val="120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entury" panose="02040604050505020304" pitchFamily="18" charset="0"/>
                <a:ea typeface="Calibri" panose="020F0502020204030204" pitchFamily="34" charset="0"/>
                <a:cs typeface="Times New Roman" panose="02020603050405020304" pitchFamily="18" charset="0"/>
              </a:rPr>
              <a:t>With the help of quadrature rotary encoder, we are going to record the rotation of the steering, this record is then processed and used to control the hydraulic system. The Hydraulic system is connected to the Ackermann steering mechanism where for each degree of rotation of steering wheel there is a result in movement of hydraulic piston. This will create the wheels to rotate back and forth using steering.</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endParaRPr lang="en-US" dirty="0"/>
          </a:p>
        </p:txBody>
      </p:sp>
      <p:sp>
        <p:nvSpPr>
          <p:cNvPr id="4" name="Date Placeholder 3">
            <a:extLst>
              <a:ext uri="{FF2B5EF4-FFF2-40B4-BE49-F238E27FC236}">
                <a16:creationId xmlns:a16="http://schemas.microsoft.com/office/drawing/2014/main" id="{07A2CE36-90A6-4F11-9E0A-6B9138AACEDE}"/>
              </a:ext>
            </a:extLst>
          </p:cNvPr>
          <p:cNvSpPr>
            <a:spLocks noGrp="1"/>
          </p:cNvSpPr>
          <p:nvPr>
            <p:ph type="dt" sz="half" idx="12"/>
          </p:nvPr>
        </p:nvSpPr>
        <p:spPr/>
        <p:txBody>
          <a:bodyPr/>
          <a:lstStyle/>
          <a:p>
            <a:r>
              <a:rPr lang="en-US" dirty="0"/>
              <a:t>2023</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US" dirty="0"/>
              <a:t>INTRODUCTION</a:t>
            </a:r>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08760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096001" y="252743"/>
            <a:ext cx="4731304" cy="709783"/>
          </a:xfrm>
        </p:spPr>
        <p:txBody>
          <a:bodyPr>
            <a:normAutofit fontScale="90000"/>
          </a:bodyPr>
          <a:lstStyle/>
          <a:p>
            <a:r>
              <a:rPr lang="en-US" u="sng" dirty="0"/>
              <a:t>MOTIVATION</a:t>
            </a:r>
          </a:p>
        </p:txBody>
      </p:sp>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3194216" y="1964813"/>
            <a:ext cx="2778213" cy="1397103"/>
          </a:xfrm>
        </p:spPr>
        <p:txBody>
          <a:bodyPr>
            <a:normAutofit fontScale="40000" lnSpcReduction="20000"/>
          </a:bodyPr>
          <a:lstStyle/>
          <a:p>
            <a:pPr marL="0" indent="0">
              <a:buNone/>
            </a:pPr>
            <a:r>
              <a:rPr lang="en-US" sz="2600" b="1" dirty="0"/>
              <a:t>1. Till now we design &amp; made for the people the way we would like them to be !</a:t>
            </a:r>
          </a:p>
          <a:p>
            <a:pPr marL="0" indent="0">
              <a:buFont typeface="Arial" panose="020B0604020202020204" pitchFamily="34" charset="0"/>
              <a:buNone/>
            </a:pPr>
            <a:r>
              <a:rPr lang="en-US" sz="2600" b="1" dirty="0"/>
              <a:t>Not for the way they really are !!</a:t>
            </a:r>
          </a:p>
          <a:p>
            <a:pPr marL="0" indent="0">
              <a:buFont typeface="Arial" panose="020B0604020202020204" pitchFamily="34" charset="0"/>
              <a:buNone/>
            </a:pPr>
            <a:r>
              <a:rPr lang="en-US" sz="2600" b="1" dirty="0"/>
              <a:t>2. Autonomy is possible at level 5</a:t>
            </a:r>
            <a:r>
              <a:rPr lang="en-US" sz="2600" b="1" baseline="30000" dirty="0"/>
              <a:t>th</a:t>
            </a:r>
            <a:endParaRPr lang="en-US" sz="2600" b="1" dirty="0"/>
          </a:p>
          <a:p>
            <a:pPr marL="0" indent="0">
              <a:buFont typeface="Arial" panose="020B0604020202020204" pitchFamily="34" charset="0"/>
              <a:buNone/>
            </a:pPr>
            <a:r>
              <a:rPr lang="en-US" sz="2600" b="1" dirty="0"/>
              <a:t>3. Power efficiency is increased</a:t>
            </a:r>
          </a:p>
          <a:p>
            <a:pPr marL="0" indent="0">
              <a:buFont typeface="Arial" panose="020B0604020202020204" pitchFamily="34" charset="0"/>
              <a:buNone/>
            </a:pPr>
            <a:r>
              <a:rPr lang="en-US" sz="2600" b="1" dirty="0"/>
              <a:t>4. Advance Gaming Extensions</a:t>
            </a:r>
          </a:p>
          <a:p>
            <a:pPr marL="0" indent="0">
              <a:buNone/>
            </a:pPr>
            <a:endParaRPr lang="en-US" sz="2600" b="1" dirty="0"/>
          </a:p>
          <a:p>
            <a:pPr marL="0" indent="0">
              <a:buNone/>
            </a:pPr>
            <a:endParaRPr lang="en-US" sz="2400" b="1" dirty="0"/>
          </a:p>
          <a:p>
            <a:pPr marL="0" indent="0">
              <a:buNone/>
            </a:pPr>
            <a:endParaRPr lang="en-US" sz="2400" b="1" dirty="0"/>
          </a:p>
          <a:p>
            <a:pPr marL="0" indent="0">
              <a:buNone/>
            </a:pPr>
            <a:endParaRPr lang="en-US" dirty="0"/>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dirty="0"/>
              <a:t>Ideation and motivation !</a:t>
            </a:r>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3</a:t>
            </a:fld>
            <a:endParaRPr lang="en-US" dirty="0"/>
          </a:p>
        </p:txBody>
      </p:sp>
      <p:sp>
        <p:nvSpPr>
          <p:cNvPr id="8" name="Content Placeholder 4">
            <a:extLst>
              <a:ext uri="{FF2B5EF4-FFF2-40B4-BE49-F238E27FC236}">
                <a16:creationId xmlns:a16="http://schemas.microsoft.com/office/drawing/2014/main" id="{B76FDB36-62F9-D1A0-327B-6E50317E5E6C}"/>
              </a:ext>
            </a:extLst>
          </p:cNvPr>
          <p:cNvSpPr txBox="1">
            <a:spLocks/>
          </p:cNvSpPr>
          <p:nvPr/>
        </p:nvSpPr>
        <p:spPr>
          <a:xfrm>
            <a:off x="1076550" y="897179"/>
            <a:ext cx="5019450" cy="213526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solidFill>
                  <a:schemeClr val="bg1"/>
                </a:solidFill>
              </a:rPr>
              <a:t>DRIVING ACCESSIBILITY FOR SPECIALY ABLED PEOPLES</a:t>
            </a:r>
            <a:endParaRPr lang="en-US" sz="2400" b="1" dirty="0">
              <a:solidFill>
                <a:schemeClr val="bg1"/>
              </a:solidFill>
            </a:endParaRPr>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sp>
        <p:nvSpPr>
          <p:cNvPr id="9" name="Content Placeholder 4">
            <a:extLst>
              <a:ext uri="{FF2B5EF4-FFF2-40B4-BE49-F238E27FC236}">
                <a16:creationId xmlns:a16="http://schemas.microsoft.com/office/drawing/2014/main" id="{09ACBF70-2D85-A44A-766A-05A69108F191}"/>
              </a:ext>
            </a:extLst>
          </p:cNvPr>
          <p:cNvSpPr txBox="1">
            <a:spLocks/>
          </p:cNvSpPr>
          <p:nvPr/>
        </p:nvSpPr>
        <p:spPr>
          <a:xfrm>
            <a:off x="499472" y="4520892"/>
            <a:ext cx="5019450" cy="213526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400" b="1" dirty="0">
                <a:solidFill>
                  <a:schemeClr val="bg1"/>
                </a:solidFill>
              </a:rPr>
              <a:t>A BIG LEAP IN </a:t>
            </a:r>
          </a:p>
          <a:p>
            <a:pPr marL="0" indent="0">
              <a:buFont typeface="Arial" panose="020B0604020202020204" pitchFamily="34" charset="0"/>
              <a:buNone/>
            </a:pPr>
            <a:r>
              <a:rPr lang="en-US" sz="5400" b="1" dirty="0">
                <a:solidFill>
                  <a:schemeClr val="bg1"/>
                </a:solidFill>
              </a:rPr>
              <a:t>E-VEHICLES</a:t>
            </a:r>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sp>
        <p:nvSpPr>
          <p:cNvPr id="10" name="Content Placeholder 4">
            <a:extLst>
              <a:ext uri="{FF2B5EF4-FFF2-40B4-BE49-F238E27FC236}">
                <a16:creationId xmlns:a16="http://schemas.microsoft.com/office/drawing/2014/main" id="{57BA5F0D-FCBF-70CE-F34B-6823E1D1926C}"/>
              </a:ext>
            </a:extLst>
          </p:cNvPr>
          <p:cNvSpPr txBox="1">
            <a:spLocks/>
          </p:cNvSpPr>
          <p:nvPr/>
        </p:nvSpPr>
        <p:spPr>
          <a:xfrm>
            <a:off x="6095217" y="2121817"/>
            <a:ext cx="4467843" cy="955823"/>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dirty="0"/>
          </a:p>
          <a:p>
            <a:pPr marL="0" indent="0">
              <a:buFont typeface="Arial" panose="020B0604020202020204" pitchFamily="34" charset="0"/>
              <a:buNone/>
            </a:pPr>
            <a:endParaRPr lang="en-US" sz="2400" b="1" dirty="0"/>
          </a:p>
          <a:p>
            <a:pPr marL="0" indent="0">
              <a:buFont typeface="Arial" panose="020B0604020202020204" pitchFamily="34" charset="0"/>
              <a:buNone/>
            </a:pPr>
            <a:r>
              <a:rPr lang="en-US" dirty="0"/>
              <a:t> </a:t>
            </a:r>
          </a:p>
        </p:txBody>
      </p:sp>
      <p:pic>
        <p:nvPicPr>
          <p:cNvPr id="12" name="Picture 11">
            <a:extLst>
              <a:ext uri="{FF2B5EF4-FFF2-40B4-BE49-F238E27FC236}">
                <a16:creationId xmlns:a16="http://schemas.microsoft.com/office/drawing/2014/main" id="{22783684-F111-3120-F39B-0A03BA3E00D1}"/>
              </a:ext>
            </a:extLst>
          </p:cNvPr>
          <p:cNvPicPr>
            <a:picLocks noChangeAspect="1"/>
          </p:cNvPicPr>
          <p:nvPr/>
        </p:nvPicPr>
        <p:blipFill>
          <a:blip r:embed="rId2"/>
          <a:stretch>
            <a:fillRect/>
          </a:stretch>
        </p:blipFill>
        <p:spPr>
          <a:xfrm>
            <a:off x="6241943" y="1028412"/>
            <a:ext cx="4129152" cy="5327938"/>
          </a:xfrm>
          <a:prstGeom prst="rect">
            <a:avLst/>
          </a:prstGeom>
        </p:spPr>
      </p:pic>
    </p:spTree>
    <p:extLst>
      <p:ext uri="{BB962C8B-B14F-4D97-AF65-F5344CB8AC3E}">
        <p14:creationId xmlns:p14="http://schemas.microsoft.com/office/powerpoint/2010/main" val="17098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A03F3B0-8290-FEEB-55BC-0A050CCAA136}"/>
              </a:ext>
            </a:extLst>
          </p:cNvPr>
          <p:cNvPicPr>
            <a:picLocks noGrp="1" noChangeAspect="1"/>
          </p:cNvPicPr>
          <p:nvPr>
            <p:ph idx="1"/>
          </p:nvPr>
        </p:nvPicPr>
        <p:blipFill>
          <a:blip r:embed="rId2"/>
          <a:stretch>
            <a:fillRect/>
          </a:stretch>
        </p:blipFill>
        <p:spPr>
          <a:xfrm>
            <a:off x="2209800" y="1372361"/>
            <a:ext cx="4114800" cy="3505415"/>
          </a:xfrm>
        </p:spPr>
      </p:pic>
      <p:sp>
        <p:nvSpPr>
          <p:cNvPr id="2" name="Title 1">
            <a:extLst>
              <a:ext uri="{FF2B5EF4-FFF2-40B4-BE49-F238E27FC236}">
                <a16:creationId xmlns:a16="http://schemas.microsoft.com/office/drawing/2014/main" id="{57427371-5CB5-CA99-8FCE-20BF395342C0}"/>
              </a:ext>
            </a:extLst>
          </p:cNvPr>
          <p:cNvSpPr>
            <a:spLocks noGrp="1"/>
          </p:cNvSpPr>
          <p:nvPr>
            <p:ph type="title"/>
          </p:nvPr>
        </p:nvSpPr>
        <p:spPr/>
        <p:txBody>
          <a:bodyPr>
            <a:normAutofit/>
          </a:bodyPr>
          <a:lstStyle/>
          <a:p>
            <a:r>
              <a:rPr lang="en-US" dirty="0"/>
              <a:t>Incremental encoder (quadrature)</a:t>
            </a:r>
            <a:endParaRPr lang="en-IN" dirty="0"/>
          </a:p>
        </p:txBody>
      </p:sp>
      <p:sp>
        <p:nvSpPr>
          <p:cNvPr id="4" name="Date Placeholder 3">
            <a:extLst>
              <a:ext uri="{FF2B5EF4-FFF2-40B4-BE49-F238E27FC236}">
                <a16:creationId xmlns:a16="http://schemas.microsoft.com/office/drawing/2014/main" id="{74D56069-93E2-3C4A-6FE9-EB0F2BB487B6}"/>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B961244F-3F25-C1CD-429C-E6D31261E3A2}"/>
              </a:ext>
            </a:extLst>
          </p:cNvPr>
          <p:cNvSpPr>
            <a:spLocks noGrp="1"/>
          </p:cNvSpPr>
          <p:nvPr>
            <p:ph type="ftr" sz="quarter" idx="11"/>
          </p:nvPr>
        </p:nvSpPr>
        <p:spPr/>
        <p:txBody>
          <a:bodyPr/>
          <a:lstStyle/>
          <a:p>
            <a:r>
              <a:rPr lang="en-US" dirty="0"/>
              <a:t>Diagrams and internals</a:t>
            </a:r>
          </a:p>
        </p:txBody>
      </p:sp>
      <p:sp>
        <p:nvSpPr>
          <p:cNvPr id="6" name="Slide Number Placeholder 5">
            <a:extLst>
              <a:ext uri="{FF2B5EF4-FFF2-40B4-BE49-F238E27FC236}">
                <a16:creationId xmlns:a16="http://schemas.microsoft.com/office/drawing/2014/main" id="{B190E2EE-B3AD-4181-A89D-737317692F82}"/>
              </a:ext>
            </a:extLst>
          </p:cNvPr>
          <p:cNvSpPr>
            <a:spLocks noGrp="1"/>
          </p:cNvSpPr>
          <p:nvPr>
            <p:ph type="sldNum" sz="quarter" idx="12"/>
          </p:nvPr>
        </p:nvSpPr>
        <p:spPr/>
        <p:txBody>
          <a:bodyPr/>
          <a:lstStyle/>
          <a:p>
            <a:fld id="{27CE633F-9882-4A5C-83A2-1109D0C73261}" type="slidenum">
              <a:rPr lang="en-US" smtClean="0"/>
              <a:t>4</a:t>
            </a:fld>
            <a:endParaRPr lang="en-US" dirty="0"/>
          </a:p>
        </p:txBody>
      </p:sp>
      <p:sp>
        <p:nvSpPr>
          <p:cNvPr id="9" name="TextBox 8">
            <a:extLst>
              <a:ext uri="{FF2B5EF4-FFF2-40B4-BE49-F238E27FC236}">
                <a16:creationId xmlns:a16="http://schemas.microsoft.com/office/drawing/2014/main" id="{1E6AECE9-BA02-CC4A-D292-9DFF788F0053}"/>
              </a:ext>
            </a:extLst>
          </p:cNvPr>
          <p:cNvSpPr txBox="1"/>
          <p:nvPr/>
        </p:nvSpPr>
        <p:spPr>
          <a:xfrm>
            <a:off x="959223" y="1690688"/>
            <a:ext cx="1441420" cy="369332"/>
          </a:xfrm>
          <a:prstGeom prst="rect">
            <a:avLst/>
          </a:prstGeom>
          <a:noFill/>
        </p:spPr>
        <p:txBody>
          <a:bodyPr wrap="none" rtlCol="0">
            <a:spAutoFit/>
          </a:bodyPr>
          <a:lstStyle/>
          <a:p>
            <a:r>
              <a:rPr lang="en-US" dirty="0"/>
              <a:t>photodiode</a:t>
            </a:r>
            <a:endParaRPr lang="en-IN" dirty="0"/>
          </a:p>
        </p:txBody>
      </p:sp>
      <p:sp>
        <p:nvSpPr>
          <p:cNvPr id="10" name="TextBox 9">
            <a:extLst>
              <a:ext uri="{FF2B5EF4-FFF2-40B4-BE49-F238E27FC236}">
                <a16:creationId xmlns:a16="http://schemas.microsoft.com/office/drawing/2014/main" id="{6B23A1C2-4475-FD0A-317A-323DEE0E33A4}"/>
              </a:ext>
            </a:extLst>
          </p:cNvPr>
          <p:cNvSpPr txBox="1"/>
          <p:nvPr/>
        </p:nvSpPr>
        <p:spPr>
          <a:xfrm>
            <a:off x="4118112" y="3742013"/>
            <a:ext cx="1390124" cy="369332"/>
          </a:xfrm>
          <a:prstGeom prst="rect">
            <a:avLst/>
          </a:prstGeom>
          <a:noFill/>
        </p:spPr>
        <p:txBody>
          <a:bodyPr wrap="none" rtlCol="0">
            <a:spAutoFit/>
          </a:bodyPr>
          <a:lstStyle/>
          <a:p>
            <a:r>
              <a:rPr lang="en-US" dirty="0"/>
              <a:t>Coded disc</a:t>
            </a:r>
            <a:endParaRPr lang="en-IN" dirty="0"/>
          </a:p>
        </p:txBody>
      </p:sp>
      <p:sp>
        <p:nvSpPr>
          <p:cNvPr id="11" name="TextBox 10">
            <a:extLst>
              <a:ext uri="{FF2B5EF4-FFF2-40B4-BE49-F238E27FC236}">
                <a16:creationId xmlns:a16="http://schemas.microsoft.com/office/drawing/2014/main" id="{66E05831-C36D-40F5-FEC7-5297B33D204B}"/>
              </a:ext>
            </a:extLst>
          </p:cNvPr>
          <p:cNvSpPr txBox="1"/>
          <p:nvPr/>
        </p:nvSpPr>
        <p:spPr>
          <a:xfrm>
            <a:off x="887506" y="4114986"/>
            <a:ext cx="1980029" cy="369332"/>
          </a:xfrm>
          <a:prstGeom prst="rect">
            <a:avLst/>
          </a:prstGeom>
          <a:noFill/>
        </p:spPr>
        <p:txBody>
          <a:bodyPr wrap="none" rtlCol="0">
            <a:spAutoFit/>
          </a:bodyPr>
          <a:lstStyle/>
          <a:p>
            <a:r>
              <a:rPr lang="en-US" dirty="0"/>
              <a:t>Signal converter</a:t>
            </a:r>
            <a:endParaRPr lang="en-IN" dirty="0"/>
          </a:p>
        </p:txBody>
      </p:sp>
      <p:pic>
        <p:nvPicPr>
          <p:cNvPr id="13" name="Picture 12">
            <a:extLst>
              <a:ext uri="{FF2B5EF4-FFF2-40B4-BE49-F238E27FC236}">
                <a16:creationId xmlns:a16="http://schemas.microsoft.com/office/drawing/2014/main" id="{53F643E6-80AF-A2BC-C956-A594FC2636AB}"/>
              </a:ext>
            </a:extLst>
          </p:cNvPr>
          <p:cNvPicPr>
            <a:picLocks noChangeAspect="1"/>
          </p:cNvPicPr>
          <p:nvPr/>
        </p:nvPicPr>
        <p:blipFill>
          <a:blip r:embed="rId3"/>
          <a:stretch>
            <a:fillRect/>
          </a:stretch>
        </p:blipFill>
        <p:spPr>
          <a:xfrm>
            <a:off x="6921314" y="1511543"/>
            <a:ext cx="4965326" cy="4869839"/>
          </a:xfrm>
          <a:prstGeom prst="rect">
            <a:avLst/>
          </a:prstGeom>
        </p:spPr>
      </p:pic>
    </p:spTree>
    <p:extLst>
      <p:ext uri="{BB962C8B-B14F-4D97-AF65-F5344CB8AC3E}">
        <p14:creationId xmlns:p14="http://schemas.microsoft.com/office/powerpoint/2010/main" val="40157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0816-F1D5-9739-777C-FB60F54AF548}"/>
              </a:ext>
            </a:extLst>
          </p:cNvPr>
          <p:cNvSpPr>
            <a:spLocks noGrp="1"/>
          </p:cNvSpPr>
          <p:nvPr>
            <p:ph type="title"/>
          </p:nvPr>
        </p:nvSpPr>
        <p:spPr>
          <a:xfrm>
            <a:off x="0" y="806469"/>
            <a:ext cx="4984628" cy="937897"/>
          </a:xfrm>
        </p:spPr>
        <p:txBody>
          <a:bodyPr/>
          <a:lstStyle/>
          <a:p>
            <a:r>
              <a:rPr lang="en-IN" b="1" dirty="0">
                <a:latin typeface="Uber Move Medium" panose="02010603030201060303" pitchFamily="50" charset="0"/>
              </a:rPr>
              <a:t>Gear shifter</a:t>
            </a:r>
          </a:p>
        </p:txBody>
      </p:sp>
      <p:sp>
        <p:nvSpPr>
          <p:cNvPr id="3" name="Text Placeholder 2">
            <a:extLst>
              <a:ext uri="{FF2B5EF4-FFF2-40B4-BE49-F238E27FC236}">
                <a16:creationId xmlns:a16="http://schemas.microsoft.com/office/drawing/2014/main" id="{E8DCA660-0056-CD8F-DD1F-E23A1BA71642}"/>
              </a:ext>
            </a:extLst>
          </p:cNvPr>
          <p:cNvSpPr>
            <a:spLocks noGrp="1"/>
          </p:cNvSpPr>
          <p:nvPr>
            <p:ph type="body" sz="quarter" idx="15"/>
          </p:nvPr>
        </p:nvSpPr>
        <p:spPr>
          <a:xfrm>
            <a:off x="838200" y="2814530"/>
            <a:ext cx="4984628" cy="937897"/>
          </a:xfrm>
        </p:spPr>
        <p:txBody>
          <a:bodyPr/>
          <a:lstStyle/>
          <a:p>
            <a:r>
              <a:rPr lang="en-IN" dirty="0"/>
              <a:t>The APEM type DIP( Dual in line Package) switch array is used as gear shifter in the prototype system.</a:t>
            </a:r>
          </a:p>
        </p:txBody>
      </p:sp>
      <p:pic>
        <p:nvPicPr>
          <p:cNvPr id="9" name="Picture Placeholder 8">
            <a:extLst>
              <a:ext uri="{FF2B5EF4-FFF2-40B4-BE49-F238E27FC236}">
                <a16:creationId xmlns:a16="http://schemas.microsoft.com/office/drawing/2014/main" id="{99D252AE-95EF-2E4F-8B79-4B1B4EDFC46E}"/>
              </a:ext>
            </a:extLst>
          </p:cNvPr>
          <p:cNvPicPr>
            <a:picLocks noGrp="1" noChangeAspect="1"/>
          </p:cNvPicPr>
          <p:nvPr>
            <p:ph type="pic" sz="quarter" idx="13"/>
          </p:nvPr>
        </p:nvPicPr>
        <p:blipFill>
          <a:blip r:embed="rId2"/>
          <a:srcRect l="6625" r="6625"/>
          <a:stretch>
            <a:fillRect/>
          </a:stretch>
        </p:blipFill>
        <p:spPr>
          <a:xfrm>
            <a:off x="7744735" y="2086993"/>
            <a:ext cx="3609065" cy="3609065"/>
          </a:xfrm>
        </p:spPr>
      </p:pic>
      <p:sp>
        <p:nvSpPr>
          <p:cNvPr id="5" name="Date Placeholder 4">
            <a:extLst>
              <a:ext uri="{FF2B5EF4-FFF2-40B4-BE49-F238E27FC236}">
                <a16:creationId xmlns:a16="http://schemas.microsoft.com/office/drawing/2014/main" id="{A144701E-70D8-E2AA-FD40-A8F7E1EB8528}"/>
              </a:ext>
            </a:extLst>
          </p:cNvPr>
          <p:cNvSpPr>
            <a:spLocks noGrp="1"/>
          </p:cNvSpPr>
          <p:nvPr>
            <p:ph type="dt" sz="half" idx="16"/>
          </p:nvPr>
        </p:nvSpPr>
        <p:spPr/>
        <p:txBody>
          <a:bodyPr/>
          <a:lstStyle/>
          <a:p>
            <a:r>
              <a:rPr lang="en-US" dirty="0"/>
              <a:t>2023</a:t>
            </a:r>
          </a:p>
        </p:txBody>
      </p:sp>
      <p:sp>
        <p:nvSpPr>
          <p:cNvPr id="6" name="Footer Placeholder 5">
            <a:extLst>
              <a:ext uri="{FF2B5EF4-FFF2-40B4-BE49-F238E27FC236}">
                <a16:creationId xmlns:a16="http://schemas.microsoft.com/office/drawing/2014/main" id="{80D9DC97-28F1-9432-4891-EE471DE37698}"/>
              </a:ext>
            </a:extLst>
          </p:cNvPr>
          <p:cNvSpPr>
            <a:spLocks noGrp="1"/>
          </p:cNvSpPr>
          <p:nvPr>
            <p:ph type="ftr" sz="quarter" idx="17"/>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EB1EBB80-2C44-98F9-9BC7-D0C4F99A274A}"/>
              </a:ext>
            </a:extLst>
          </p:cNvPr>
          <p:cNvSpPr>
            <a:spLocks noGrp="1"/>
          </p:cNvSpPr>
          <p:nvPr>
            <p:ph type="sldNum" sz="quarter" idx="18"/>
          </p:nvPr>
        </p:nvSpPr>
        <p:spPr/>
        <p:txBody>
          <a:bodyPr/>
          <a:lstStyle/>
          <a:p>
            <a:fld id="{294A09A9-5501-47C1-A89A-A340965A2BE2}" type="slidenum">
              <a:rPr lang="en-US" smtClean="0"/>
              <a:pPr/>
              <a:t>5</a:t>
            </a:fld>
            <a:endParaRPr lang="en-US" dirty="0"/>
          </a:p>
        </p:txBody>
      </p:sp>
      <p:pic>
        <p:nvPicPr>
          <p:cNvPr id="11" name="Picture 10">
            <a:extLst>
              <a:ext uri="{FF2B5EF4-FFF2-40B4-BE49-F238E27FC236}">
                <a16:creationId xmlns:a16="http://schemas.microsoft.com/office/drawing/2014/main" id="{D13F3DCB-DB43-9DDE-1D15-C947E236B1E7}"/>
              </a:ext>
            </a:extLst>
          </p:cNvPr>
          <p:cNvPicPr>
            <a:picLocks noChangeAspect="1"/>
          </p:cNvPicPr>
          <p:nvPr/>
        </p:nvPicPr>
        <p:blipFill>
          <a:blip r:embed="rId3"/>
          <a:stretch>
            <a:fillRect/>
          </a:stretch>
        </p:blipFill>
        <p:spPr>
          <a:xfrm>
            <a:off x="5342331" y="2814530"/>
            <a:ext cx="2524144" cy="2524144"/>
          </a:xfrm>
          <a:prstGeom prst="rect">
            <a:avLst/>
          </a:prstGeom>
        </p:spPr>
      </p:pic>
    </p:spTree>
    <p:extLst>
      <p:ext uri="{BB962C8B-B14F-4D97-AF65-F5344CB8AC3E}">
        <p14:creationId xmlns:p14="http://schemas.microsoft.com/office/powerpoint/2010/main" val="283065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7371-5CB5-CA99-8FCE-20BF395342C0}"/>
              </a:ext>
            </a:extLst>
          </p:cNvPr>
          <p:cNvSpPr>
            <a:spLocks noGrp="1"/>
          </p:cNvSpPr>
          <p:nvPr>
            <p:ph type="title"/>
          </p:nvPr>
        </p:nvSpPr>
        <p:spPr>
          <a:xfrm>
            <a:off x="838200" y="91891"/>
            <a:ext cx="10515600" cy="1325563"/>
          </a:xfrm>
        </p:spPr>
        <p:txBody>
          <a:bodyPr>
            <a:normAutofit/>
          </a:bodyPr>
          <a:lstStyle/>
          <a:p>
            <a:r>
              <a:rPr lang="en-US" dirty="0"/>
              <a:t>Incremental encoder (quadrature)</a:t>
            </a:r>
            <a:endParaRPr lang="en-IN" dirty="0"/>
          </a:p>
        </p:txBody>
      </p:sp>
      <p:sp>
        <p:nvSpPr>
          <p:cNvPr id="4" name="Date Placeholder 3">
            <a:extLst>
              <a:ext uri="{FF2B5EF4-FFF2-40B4-BE49-F238E27FC236}">
                <a16:creationId xmlns:a16="http://schemas.microsoft.com/office/drawing/2014/main" id="{74D56069-93E2-3C4A-6FE9-EB0F2BB487B6}"/>
              </a:ext>
            </a:extLst>
          </p:cNvPr>
          <p:cNvSpPr>
            <a:spLocks noGrp="1"/>
          </p:cNvSpPr>
          <p:nvPr>
            <p:ph type="dt" sz="half" idx="10"/>
          </p:nvPr>
        </p:nvSpPr>
        <p:spPr/>
        <p:txBody>
          <a:bodyPr/>
          <a:lstStyle/>
          <a:p>
            <a:r>
              <a:rPr lang="en-US" dirty="0"/>
              <a:t>2023</a:t>
            </a:r>
          </a:p>
        </p:txBody>
      </p:sp>
      <p:sp>
        <p:nvSpPr>
          <p:cNvPr id="5" name="Footer Placeholder 4">
            <a:extLst>
              <a:ext uri="{FF2B5EF4-FFF2-40B4-BE49-F238E27FC236}">
                <a16:creationId xmlns:a16="http://schemas.microsoft.com/office/drawing/2014/main" id="{B961244F-3F25-C1CD-429C-E6D31261E3A2}"/>
              </a:ext>
            </a:extLst>
          </p:cNvPr>
          <p:cNvSpPr>
            <a:spLocks noGrp="1"/>
          </p:cNvSpPr>
          <p:nvPr>
            <p:ph type="ftr" sz="quarter" idx="11"/>
          </p:nvPr>
        </p:nvSpPr>
        <p:spPr/>
        <p:txBody>
          <a:bodyPr/>
          <a:lstStyle/>
          <a:p>
            <a:r>
              <a:rPr lang="en-US" dirty="0"/>
              <a:t>Diagrams and internals</a:t>
            </a:r>
          </a:p>
        </p:txBody>
      </p:sp>
      <p:sp>
        <p:nvSpPr>
          <p:cNvPr id="6" name="Slide Number Placeholder 5">
            <a:extLst>
              <a:ext uri="{FF2B5EF4-FFF2-40B4-BE49-F238E27FC236}">
                <a16:creationId xmlns:a16="http://schemas.microsoft.com/office/drawing/2014/main" id="{B190E2EE-B3AD-4181-A89D-737317692F82}"/>
              </a:ext>
            </a:extLst>
          </p:cNvPr>
          <p:cNvSpPr>
            <a:spLocks noGrp="1"/>
          </p:cNvSpPr>
          <p:nvPr>
            <p:ph type="sldNum" sz="quarter" idx="12"/>
          </p:nvPr>
        </p:nvSpPr>
        <p:spPr/>
        <p:txBody>
          <a:bodyPr/>
          <a:lstStyle/>
          <a:p>
            <a:fld id="{27CE633F-9882-4A5C-83A2-1109D0C73261}" type="slidenum">
              <a:rPr lang="en-US" smtClean="0"/>
              <a:t>6</a:t>
            </a:fld>
            <a:endParaRPr lang="en-US" dirty="0"/>
          </a:p>
        </p:txBody>
      </p:sp>
      <p:pic>
        <p:nvPicPr>
          <p:cNvPr id="14" name="Content Placeholder 13">
            <a:extLst>
              <a:ext uri="{FF2B5EF4-FFF2-40B4-BE49-F238E27FC236}">
                <a16:creationId xmlns:a16="http://schemas.microsoft.com/office/drawing/2014/main" id="{9B3856CF-7CDB-4C8D-803B-65A7A2347062}"/>
              </a:ext>
            </a:extLst>
          </p:cNvPr>
          <p:cNvPicPr>
            <a:picLocks noGrp="1" noChangeAspect="1"/>
          </p:cNvPicPr>
          <p:nvPr>
            <p:ph idx="1"/>
          </p:nvPr>
        </p:nvPicPr>
        <p:blipFill>
          <a:blip r:embed="rId2"/>
          <a:stretch>
            <a:fillRect/>
          </a:stretch>
        </p:blipFill>
        <p:spPr>
          <a:xfrm>
            <a:off x="980469" y="1336772"/>
            <a:ext cx="4007023" cy="2410475"/>
          </a:xfrm>
        </p:spPr>
      </p:pic>
      <p:pic>
        <p:nvPicPr>
          <p:cNvPr id="16" name="Picture 15">
            <a:extLst>
              <a:ext uri="{FF2B5EF4-FFF2-40B4-BE49-F238E27FC236}">
                <a16:creationId xmlns:a16="http://schemas.microsoft.com/office/drawing/2014/main" id="{54A45F80-5861-A83C-239A-4BDCCFAFE5B0}"/>
              </a:ext>
            </a:extLst>
          </p:cNvPr>
          <p:cNvPicPr>
            <a:picLocks noChangeAspect="1"/>
          </p:cNvPicPr>
          <p:nvPr/>
        </p:nvPicPr>
        <p:blipFill>
          <a:blip r:embed="rId3"/>
          <a:stretch>
            <a:fillRect/>
          </a:stretch>
        </p:blipFill>
        <p:spPr>
          <a:xfrm>
            <a:off x="7307574" y="1387450"/>
            <a:ext cx="4046226" cy="2389802"/>
          </a:xfrm>
          <a:prstGeom prst="rect">
            <a:avLst/>
          </a:prstGeom>
        </p:spPr>
      </p:pic>
      <p:pic>
        <p:nvPicPr>
          <p:cNvPr id="18" name="Picture 17">
            <a:extLst>
              <a:ext uri="{FF2B5EF4-FFF2-40B4-BE49-F238E27FC236}">
                <a16:creationId xmlns:a16="http://schemas.microsoft.com/office/drawing/2014/main" id="{0836428B-42D7-D371-C2EB-298F3ED57FFC}"/>
              </a:ext>
            </a:extLst>
          </p:cNvPr>
          <p:cNvPicPr>
            <a:picLocks noChangeAspect="1"/>
          </p:cNvPicPr>
          <p:nvPr/>
        </p:nvPicPr>
        <p:blipFill>
          <a:blip r:embed="rId4"/>
          <a:stretch>
            <a:fillRect/>
          </a:stretch>
        </p:blipFill>
        <p:spPr>
          <a:xfrm>
            <a:off x="4107999" y="3785013"/>
            <a:ext cx="4114800" cy="2414230"/>
          </a:xfrm>
          <a:prstGeom prst="rect">
            <a:avLst/>
          </a:prstGeom>
        </p:spPr>
      </p:pic>
    </p:spTree>
    <p:extLst>
      <p:ext uri="{BB962C8B-B14F-4D97-AF65-F5344CB8AC3E}">
        <p14:creationId xmlns:p14="http://schemas.microsoft.com/office/powerpoint/2010/main" val="3683246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A81987-EDEA-2D85-8732-69F397B94C0E}"/>
              </a:ext>
            </a:extLst>
          </p:cNvPr>
          <p:cNvSpPr>
            <a:spLocks noGrp="1"/>
          </p:cNvSpPr>
          <p:nvPr>
            <p:ph type="dt" sz="half" idx="11"/>
          </p:nvPr>
        </p:nvSpPr>
        <p:spPr/>
        <p:txBody>
          <a:bodyPr/>
          <a:lstStyle/>
          <a:p>
            <a:r>
              <a:rPr lang="en-US" dirty="0">
                <a:solidFill>
                  <a:schemeClr val="bg1"/>
                </a:solidFill>
                <a:effectLst>
                  <a:outerShdw blurRad="38100" dist="38100" dir="2700000" algn="tl">
                    <a:srgbClr val="000000">
                      <a:alpha val="43137"/>
                    </a:srgbClr>
                  </a:outerShdw>
                </a:effectLst>
              </a:rPr>
              <a:t>2023</a:t>
            </a:r>
          </a:p>
        </p:txBody>
      </p:sp>
      <p:pic>
        <p:nvPicPr>
          <p:cNvPr id="9" name="Content Placeholder 8">
            <a:extLst>
              <a:ext uri="{FF2B5EF4-FFF2-40B4-BE49-F238E27FC236}">
                <a16:creationId xmlns:a16="http://schemas.microsoft.com/office/drawing/2014/main" id="{DE943037-03CC-FE9D-C8FE-95B721C36FE3}"/>
              </a:ext>
            </a:extLst>
          </p:cNvPr>
          <p:cNvPicPr>
            <a:picLocks noGrp="1" noChangeAspect="1"/>
          </p:cNvPicPr>
          <p:nvPr>
            <p:ph idx="1"/>
          </p:nvPr>
        </p:nvPicPr>
        <p:blipFill>
          <a:blip r:embed="rId2"/>
          <a:stretch>
            <a:fillRect/>
          </a:stretch>
        </p:blipFill>
        <p:spPr>
          <a:xfrm>
            <a:off x="738365" y="1046816"/>
            <a:ext cx="6617176" cy="4764368"/>
          </a:xfrm>
        </p:spPr>
      </p:pic>
      <p:sp>
        <p:nvSpPr>
          <p:cNvPr id="6" name="Footer Placeholder 5">
            <a:extLst>
              <a:ext uri="{FF2B5EF4-FFF2-40B4-BE49-F238E27FC236}">
                <a16:creationId xmlns:a16="http://schemas.microsoft.com/office/drawing/2014/main" id="{F68EBED5-8373-53ED-421B-070F624410E8}"/>
              </a:ext>
            </a:extLst>
          </p:cNvPr>
          <p:cNvSpPr>
            <a:spLocks noGrp="1"/>
          </p:cNvSpPr>
          <p:nvPr>
            <p:ph type="ftr" sz="quarter" idx="13"/>
          </p:nvPr>
        </p:nvSpPr>
        <p:spPr/>
        <p:txBody>
          <a:bodyPr/>
          <a:lstStyle/>
          <a:p>
            <a:r>
              <a:rPr lang="en-US" dirty="0"/>
              <a:t>Schematic diagram</a:t>
            </a:r>
          </a:p>
        </p:txBody>
      </p:sp>
      <p:sp>
        <p:nvSpPr>
          <p:cNvPr id="7" name="Slide Number Placeholder 6">
            <a:extLst>
              <a:ext uri="{FF2B5EF4-FFF2-40B4-BE49-F238E27FC236}">
                <a16:creationId xmlns:a16="http://schemas.microsoft.com/office/drawing/2014/main" id="{6AA3D4AB-7FCD-7EDA-9D7C-28075953FE21}"/>
              </a:ext>
            </a:extLst>
          </p:cNvPr>
          <p:cNvSpPr>
            <a:spLocks noGrp="1"/>
          </p:cNvSpPr>
          <p:nvPr>
            <p:ph type="sldNum" sz="quarter" idx="14"/>
          </p:nvPr>
        </p:nvSpPr>
        <p:spPr/>
        <p:txBody>
          <a:bodyPr/>
          <a:lstStyle/>
          <a:p>
            <a:fld id="{294A09A9-5501-47C1-A89A-A340965A2BE2}" type="slidenum">
              <a:rPr lang="en-US" smtClean="0"/>
              <a:pPr/>
              <a:t>7</a:t>
            </a:fld>
            <a:endParaRPr lang="en-US" dirty="0"/>
          </a:p>
        </p:txBody>
      </p:sp>
      <p:sp>
        <p:nvSpPr>
          <p:cNvPr id="10" name="TextBox 9">
            <a:extLst>
              <a:ext uri="{FF2B5EF4-FFF2-40B4-BE49-F238E27FC236}">
                <a16:creationId xmlns:a16="http://schemas.microsoft.com/office/drawing/2014/main" id="{4A76D7B3-BBB4-4DB8-92D2-F2F9299677C2}"/>
              </a:ext>
            </a:extLst>
          </p:cNvPr>
          <p:cNvSpPr txBox="1"/>
          <p:nvPr/>
        </p:nvSpPr>
        <p:spPr>
          <a:xfrm>
            <a:off x="6096000" y="2136338"/>
            <a:ext cx="4787153" cy="2585323"/>
          </a:xfrm>
          <a:prstGeom prst="rect">
            <a:avLst/>
          </a:prstGeom>
          <a:noFill/>
        </p:spPr>
        <p:txBody>
          <a:bodyPr wrap="square" rtlCol="0">
            <a:spAutoFit/>
          </a:bodyPr>
          <a:lstStyle/>
          <a:p>
            <a:r>
              <a:rPr lang="en-US" sz="5400" dirty="0"/>
              <a:t>Close loop feedback based system </a:t>
            </a:r>
            <a:endParaRPr lang="en-IN" sz="5400" dirty="0"/>
          </a:p>
        </p:txBody>
      </p:sp>
    </p:spTree>
    <p:extLst>
      <p:ext uri="{BB962C8B-B14F-4D97-AF65-F5344CB8AC3E}">
        <p14:creationId xmlns:p14="http://schemas.microsoft.com/office/powerpoint/2010/main" val="323005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1B106B9-B793-6183-C3E7-A1F002D930E8}"/>
              </a:ext>
            </a:extLst>
          </p:cNvPr>
          <p:cNvPicPr>
            <a:picLocks noChangeAspect="1"/>
          </p:cNvPicPr>
          <p:nvPr/>
        </p:nvPicPr>
        <p:blipFill>
          <a:blip r:embed="rId2">
            <a:alphaModFix amt="35000"/>
          </a:blip>
          <a:stretch>
            <a:fillRect/>
          </a:stretch>
        </p:blipFill>
        <p:spPr>
          <a:xfrm>
            <a:off x="0" y="838201"/>
            <a:ext cx="12192000" cy="6096000"/>
          </a:xfrm>
          <a:prstGeom prst="rect">
            <a:avLst/>
          </a:prstGeom>
        </p:spPr>
      </p:pic>
      <mc:AlternateContent xmlns:mc="http://schemas.openxmlformats.org/markup-compatibility/2006">
        <mc:Choice xmlns:am3d="http://schemas.microsoft.com/office/drawing/2017/model3d" Requires="am3d">
          <p:graphicFrame>
            <p:nvGraphicFramePr>
              <p:cNvPr id="23" name="3D Model 22">
                <a:extLst>
                  <a:ext uri="{FF2B5EF4-FFF2-40B4-BE49-F238E27FC236}">
                    <a16:creationId xmlns:a16="http://schemas.microsoft.com/office/drawing/2014/main" id="{CD23DBF5-E493-89BD-E420-6C238781DD64}"/>
                  </a:ext>
                </a:extLst>
              </p:cNvPr>
              <p:cNvGraphicFramePr>
                <a:graphicFrameLocks noChangeAspect="1"/>
              </p:cNvGraphicFramePr>
              <p:nvPr>
                <p:extLst>
                  <p:ext uri="{D42A27DB-BD31-4B8C-83A1-F6EECF244321}">
                    <p14:modId xmlns:p14="http://schemas.microsoft.com/office/powerpoint/2010/main" val="2654263189"/>
                  </p:ext>
                </p:extLst>
              </p:nvPr>
            </p:nvGraphicFramePr>
            <p:xfrm>
              <a:off x="-2135885" y="-1371239"/>
              <a:ext cx="16249341" cy="8953330"/>
            </p:xfrm>
            <a:graphic>
              <a:graphicData uri="http://schemas.microsoft.com/office/drawing/2017/model3d">
                <am3d:model3d r:embed="rId3">
                  <am3d:spPr>
                    <a:xfrm>
                      <a:off x="0" y="0"/>
                      <a:ext cx="16249341" cy="8953330"/>
                    </a:xfrm>
                    <a:prstGeom prst="rect">
                      <a:avLst/>
                    </a:prstGeom>
                  </am3d:spPr>
                  <am3d:camera>
                    <am3d:pos x="0" y="0" z="53334571"/>
                    <am3d:up dx="0" dy="36000000" dz="0"/>
                    <am3d:lookAt x="0" y="0" z="0"/>
                    <am3d:perspective fov="2700000"/>
                  </am3d:camera>
                  <am3d:trans>
                    <am3d:meterPerModelUnit n="184065" d="1000000"/>
                    <am3d:preTrans dx="795163" dy="-4399033" dz="132527"/>
                    <am3d:scale>
                      <am3d:sx n="1000000" d="1000000"/>
                      <am3d:sy n="1000000" d="1000000"/>
                      <am3d:sz n="1000000" d="1000000"/>
                    </am3d:scale>
                    <am3d:rot ax="1705050" ay="-1119375" az="-589200"/>
                    <am3d:postTrans dx="0" dy="0" dz="0"/>
                  </am3d:trans>
                  <am3d:raster rName="Office3DRenderer" rVer="16.0.8326">
                    <am3d:blip r:embed="rId4"/>
                  </am3d:raster>
                  <am3d:objViewport viewportSz="19011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a:extLst>
                  <a:ext uri="{FF2B5EF4-FFF2-40B4-BE49-F238E27FC236}">
                    <a16:creationId xmlns:a16="http://schemas.microsoft.com/office/drawing/2014/main" id="{CD23DBF5-E493-89BD-E420-6C238781DD64}"/>
                  </a:ext>
                </a:extLst>
              </p:cNvPr>
              <p:cNvPicPr>
                <a:picLocks noGrp="1" noRot="1" noChangeAspect="1" noMove="1" noResize="1" noEditPoints="1" noAdjustHandles="1" noChangeArrowheads="1" noChangeShapeType="1" noCrop="1"/>
              </p:cNvPicPr>
              <p:nvPr/>
            </p:nvPicPr>
            <p:blipFill>
              <a:blip r:embed="rId4"/>
              <a:stretch>
                <a:fillRect/>
              </a:stretch>
            </p:blipFill>
            <p:spPr>
              <a:xfrm>
                <a:off x="-2135885" y="-1371239"/>
                <a:ext cx="16249341" cy="8953330"/>
              </a:xfrm>
              <a:prstGeom prst="rect">
                <a:avLst/>
              </a:prstGeom>
            </p:spPr>
          </p:pic>
        </mc:Fallback>
      </mc:AlternateContent>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0" y="-177361"/>
            <a:ext cx="9679448" cy="1209372"/>
          </a:xfrm>
        </p:spPr>
        <p:txBody>
          <a:bodyPr vert="horz" lIns="91440" tIns="45720" rIns="91440" bIns="45720" rtlCol="0" anchor="b">
            <a:normAutofit/>
          </a:bodyPr>
          <a:lstStyle/>
          <a:p>
            <a:r>
              <a:rPr lang="en-US" dirty="0"/>
              <a:t>Implementation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0" y="838201"/>
            <a:ext cx="9679449" cy="750259"/>
          </a:xfrm>
        </p:spPr>
        <p:txBody>
          <a:bodyPr vert="horz" lIns="91440" tIns="45720" rIns="91440" bIns="45720" rtlCol="0" anchor="ctr">
            <a:normAutofit/>
          </a:bodyPr>
          <a:lstStyle/>
          <a:p>
            <a:r>
              <a:rPr lang="en-US" dirty="0"/>
              <a:t>MODULARITY, HIGH PRECISION</a:t>
            </a:r>
          </a:p>
        </p:txBody>
      </p:sp>
    </p:spTree>
    <p:extLst>
      <p:ext uri="{BB962C8B-B14F-4D97-AF65-F5344CB8AC3E}">
        <p14:creationId xmlns:p14="http://schemas.microsoft.com/office/powerpoint/2010/main" val="20054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additive="sum">
                                        <p:cTn id="8" dur="1000" fill="hold"/>
                                        <p:tgtEl>
                                          <p:spTgt spid="2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Content Placeholder 4">
                <a:extLst>
                  <a:ext uri="{FF2B5EF4-FFF2-40B4-BE49-F238E27FC236}">
                    <a16:creationId xmlns:a16="http://schemas.microsoft.com/office/drawing/2014/main" id="{0F762F40-FDAA-79ED-6E4A-C69C8F95E21C}"/>
                  </a:ext>
                </a:extLst>
              </p:cNvPr>
              <p:cNvGraphicFramePr>
                <a:graphicFrameLocks noGrp="1" noChangeAspect="1"/>
              </p:cNvGraphicFramePr>
              <p:nvPr>
                <p:ph idx="1"/>
                <p:extLst>
                  <p:ext uri="{D42A27DB-BD31-4B8C-83A1-F6EECF244321}">
                    <p14:modId xmlns:p14="http://schemas.microsoft.com/office/powerpoint/2010/main" val="1146578764"/>
                  </p:ext>
                </p:extLst>
              </p:nvPr>
            </p:nvGraphicFramePr>
            <p:xfrm>
              <a:off x="-1473156" y="-1004386"/>
              <a:ext cx="16097143" cy="8530865"/>
            </p:xfrm>
            <a:graphic>
              <a:graphicData uri="http://schemas.microsoft.com/office/drawing/2017/model3d">
                <am3d:model3d r:embed="rId2">
                  <am3d:spPr>
                    <a:xfrm>
                      <a:off x="0" y="0"/>
                      <a:ext cx="16097143" cy="8530865"/>
                    </a:xfrm>
                    <a:prstGeom prst="rect">
                      <a:avLst/>
                    </a:prstGeom>
                  </am3d:spPr>
                  <am3d:camera>
                    <am3d:pos x="0" y="0" z="53334571"/>
                    <am3d:up dx="0" dy="36000000" dz="0"/>
                    <am3d:lookAt x="0" y="0" z="0"/>
                    <am3d:perspective fov="2700000"/>
                  </am3d:camera>
                  <am3d:trans>
                    <am3d:meterPerModelUnit n="184065" d="1000000"/>
                    <am3d:preTrans dx="795163" dy="-4399033" dz="132527"/>
                    <am3d:scale>
                      <am3d:sx n="1000000" d="1000000"/>
                      <am3d:sy n="1000000" d="1000000"/>
                      <am3d:sz n="1000000" d="1000000"/>
                    </am3d:scale>
                    <am3d:rot ax="998951" ay="-586821" az="-174500"/>
                    <am3d:postTrans dx="0" dy="0" dz="0"/>
                  </am3d:trans>
                  <am3d:raster rName="Office3DRenderer" rVer="16.0.8326">
                    <am3d:blip r:embed="rId3"/>
                  </am3d:raster>
                  <am3d:objViewport viewportSz="187525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Content Placeholder 4">
                <a:extLst>
                  <a:ext uri="{FF2B5EF4-FFF2-40B4-BE49-F238E27FC236}">
                    <a16:creationId xmlns:a16="http://schemas.microsoft.com/office/drawing/2014/main" id="{0F762F40-FDAA-79ED-6E4A-C69C8F95E21C}"/>
                  </a:ext>
                </a:extLst>
              </p:cNvPr>
              <p:cNvPicPr>
                <a:picLocks noGrp="1" noRot="1" noChangeAspect="1" noMove="1" noResize="1" noEditPoints="1" noAdjustHandles="1" noChangeArrowheads="1" noChangeShapeType="1" noCrop="1"/>
              </p:cNvPicPr>
              <p:nvPr/>
            </p:nvPicPr>
            <p:blipFill>
              <a:blip r:embed="rId3"/>
              <a:stretch>
                <a:fillRect/>
              </a:stretch>
            </p:blipFill>
            <p:spPr>
              <a:xfrm>
                <a:off x="-1473156" y="-1004386"/>
                <a:ext cx="16097143" cy="8530865"/>
              </a:xfrm>
              <a:prstGeom prst="rect">
                <a:avLst/>
              </a:prstGeom>
            </p:spPr>
          </p:pic>
        </mc:Fallback>
      </mc:AlternateContent>
      <p:sp>
        <p:nvSpPr>
          <p:cNvPr id="9" name="Date Placeholder 8">
            <a:extLst>
              <a:ext uri="{FF2B5EF4-FFF2-40B4-BE49-F238E27FC236}">
                <a16:creationId xmlns:a16="http://schemas.microsoft.com/office/drawing/2014/main" id="{5AFB73FF-A287-4A29-A714-A36E83F5B617}"/>
              </a:ext>
            </a:extLst>
          </p:cNvPr>
          <p:cNvSpPr>
            <a:spLocks noGrp="1"/>
          </p:cNvSpPr>
          <p:nvPr>
            <p:ph type="dt" sz="half" idx="10"/>
          </p:nvPr>
        </p:nvSpPr>
        <p:spPr/>
        <p:txBody>
          <a:bodyPr/>
          <a:lstStyle/>
          <a:p>
            <a:r>
              <a:rPr lang="en-US" dirty="0"/>
              <a:t>2023</a:t>
            </a:r>
          </a:p>
        </p:txBody>
      </p:sp>
      <p:sp>
        <p:nvSpPr>
          <p:cNvPr id="10" name="Footer Placeholder 9">
            <a:extLst>
              <a:ext uri="{FF2B5EF4-FFF2-40B4-BE49-F238E27FC236}">
                <a16:creationId xmlns:a16="http://schemas.microsoft.com/office/drawing/2014/main" id="{74CF954A-F2F2-4E30-8DBE-7B7645E26EBE}"/>
              </a:ext>
            </a:extLst>
          </p:cNvPr>
          <p:cNvSpPr>
            <a:spLocks noGrp="1"/>
          </p:cNvSpPr>
          <p:nvPr>
            <p:ph type="ftr" sz="quarter" idx="11"/>
          </p:nvPr>
        </p:nvSpPr>
        <p:spPr>
          <a:xfrm>
            <a:off x="7165912" y="6495078"/>
            <a:ext cx="4114800" cy="365125"/>
          </a:xfrm>
        </p:spPr>
        <p:txBody>
          <a:bodyPr/>
          <a:lstStyle/>
          <a:p>
            <a:r>
              <a:rPr lang="en-US" dirty="0"/>
              <a:t>CUSTOMISATION</a:t>
            </a:r>
          </a:p>
        </p:txBody>
      </p:sp>
      <p:sp>
        <p:nvSpPr>
          <p:cNvPr id="11" name="Slide Number Placeholder 10">
            <a:extLst>
              <a:ext uri="{FF2B5EF4-FFF2-40B4-BE49-F238E27FC236}">
                <a16:creationId xmlns:a16="http://schemas.microsoft.com/office/drawing/2014/main" id="{B504C781-7DF1-4C26-9F98-F9D10675D53F}"/>
              </a:ext>
            </a:extLst>
          </p:cNvPr>
          <p:cNvSpPr>
            <a:spLocks noGrp="1"/>
          </p:cNvSpPr>
          <p:nvPr>
            <p:ph type="sldNum" sz="quarter" idx="12"/>
          </p:nvPr>
        </p:nvSpPr>
        <p:spPr/>
        <p:txBody>
          <a:bodyPr/>
          <a:lstStyle/>
          <a:p>
            <a:fld id="{27CE633F-9882-4A5C-83A2-1109D0C73261}" type="slidenum">
              <a:rPr lang="en-US" smtClean="0"/>
              <a:t>9</a:t>
            </a:fld>
            <a:endParaRPr lang="en-US" dirty="0"/>
          </a:p>
        </p:txBody>
      </p:sp>
      <p:sp>
        <p:nvSpPr>
          <p:cNvPr id="7" name="Rectangle 6">
            <a:extLst>
              <a:ext uri="{FF2B5EF4-FFF2-40B4-BE49-F238E27FC236}">
                <a16:creationId xmlns:a16="http://schemas.microsoft.com/office/drawing/2014/main" id="{BA631CCF-60F9-DAC3-E714-6C0369E4BD9C}"/>
              </a:ext>
            </a:extLst>
          </p:cNvPr>
          <p:cNvSpPr/>
          <p:nvPr/>
        </p:nvSpPr>
        <p:spPr>
          <a:xfrm>
            <a:off x="-13365" y="-13786"/>
            <a:ext cx="6109365" cy="923330"/>
          </a:xfrm>
          <a:prstGeom prst="rect">
            <a:avLst/>
          </a:prstGeom>
          <a:noFill/>
        </p:spPr>
        <p:txBody>
          <a:bodyPr wrap="none" lIns="91440" tIns="45720" rIns="91440" bIns="45720">
            <a:spAutoFit/>
          </a:bodyPr>
          <a:lstStyle/>
          <a:p>
            <a:pPr algn="ctr"/>
            <a:r>
              <a:rPr lang="en-US"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CUSTOMISATION</a:t>
            </a:r>
            <a:endParaRPr lang="en-I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cxnSp>
        <p:nvCxnSpPr>
          <p:cNvPr id="20" name="Connector: Curved 19">
            <a:extLst>
              <a:ext uri="{FF2B5EF4-FFF2-40B4-BE49-F238E27FC236}">
                <a16:creationId xmlns:a16="http://schemas.microsoft.com/office/drawing/2014/main" id="{1DC1BBC9-3621-52D5-6785-0DE94BD6CE80}"/>
              </a:ext>
            </a:extLst>
          </p:cNvPr>
          <p:cNvCxnSpPr>
            <a:cxnSpLocks/>
          </p:cNvCxnSpPr>
          <p:nvPr/>
        </p:nvCxnSpPr>
        <p:spPr>
          <a:xfrm rot="16200000" flipH="1">
            <a:off x="3517641" y="3606281"/>
            <a:ext cx="1884787" cy="1194321"/>
          </a:xfrm>
          <a:prstGeom prst="curvedConnector3">
            <a:avLst>
              <a:gd name="adj1" fmla="val 45545"/>
            </a:avLst>
          </a:prstGeom>
          <a:ln w="76200">
            <a:tailEnd type="triangle"/>
          </a:ln>
        </p:spPr>
        <p:style>
          <a:lnRef idx="3">
            <a:schemeClr val="accent6"/>
          </a:lnRef>
          <a:fillRef idx="0">
            <a:schemeClr val="accent6"/>
          </a:fillRef>
          <a:effectRef idx="2">
            <a:schemeClr val="accent6"/>
          </a:effectRef>
          <a:fontRef idx="minor">
            <a:schemeClr val="tx1"/>
          </a:fontRef>
        </p:style>
      </p:cxnSp>
      <p:pic>
        <p:nvPicPr>
          <p:cNvPr id="25" name="Graphic 24" descr="Help with solid fill">
            <a:extLst>
              <a:ext uri="{FF2B5EF4-FFF2-40B4-BE49-F238E27FC236}">
                <a16:creationId xmlns:a16="http://schemas.microsoft.com/office/drawing/2014/main" id="{2177BDE1-C8F4-1AB9-C11D-4773AABCE5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1306" y="2102418"/>
            <a:ext cx="914400" cy="914400"/>
          </a:xfrm>
          <a:prstGeom prst="rect">
            <a:avLst/>
          </a:prstGeom>
        </p:spPr>
      </p:pic>
      <p:cxnSp>
        <p:nvCxnSpPr>
          <p:cNvPr id="2" name="Connector: Curved 1">
            <a:extLst>
              <a:ext uri="{FF2B5EF4-FFF2-40B4-BE49-F238E27FC236}">
                <a16:creationId xmlns:a16="http://schemas.microsoft.com/office/drawing/2014/main" id="{CE30CF2D-1343-B8EA-778C-9BBC6EA2EA88}"/>
              </a:ext>
            </a:extLst>
          </p:cNvPr>
          <p:cNvCxnSpPr>
            <a:cxnSpLocks/>
          </p:cNvCxnSpPr>
          <p:nvPr/>
        </p:nvCxnSpPr>
        <p:spPr>
          <a:xfrm rot="16200000" flipH="1">
            <a:off x="5500202" y="3643749"/>
            <a:ext cx="1884787" cy="1194321"/>
          </a:xfrm>
          <a:prstGeom prst="curvedConnector3">
            <a:avLst>
              <a:gd name="adj1" fmla="val 45545"/>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E6C859EC-C358-D479-C137-B6783BD905CF}"/>
              </a:ext>
            </a:extLst>
          </p:cNvPr>
          <p:cNvSpPr txBox="1"/>
          <p:nvPr/>
        </p:nvSpPr>
        <p:spPr>
          <a:xfrm>
            <a:off x="4805266" y="5283530"/>
            <a:ext cx="2771191" cy="1200329"/>
          </a:xfrm>
          <a:prstGeom prst="rect">
            <a:avLst/>
          </a:prstGeom>
          <a:noFill/>
        </p:spPr>
        <p:txBody>
          <a:bodyPr wrap="square" rtlCol="0">
            <a:spAutoFit/>
          </a:bodyPr>
          <a:lstStyle/>
          <a:p>
            <a:r>
              <a:rPr lang="en-IN" dirty="0">
                <a:solidFill>
                  <a:schemeClr val="bg1"/>
                </a:solidFill>
              </a:rPr>
              <a:t>REPLACED STEERING WHEEL WITH OPTICAL </a:t>
            </a:r>
            <a:r>
              <a:rPr lang="en-IN" dirty="0">
                <a:solidFill>
                  <a:schemeClr val="accent2"/>
                </a:solidFill>
              </a:rPr>
              <a:t>MODULER ENCODER </a:t>
            </a:r>
          </a:p>
          <a:p>
            <a:r>
              <a:rPr lang="en-IN" dirty="0">
                <a:solidFill>
                  <a:schemeClr val="accent2"/>
                </a:solidFill>
              </a:rPr>
              <a:t>SYSTEM</a:t>
            </a:r>
          </a:p>
        </p:txBody>
      </p:sp>
    </p:spTree>
    <p:extLst>
      <p:ext uri="{BB962C8B-B14F-4D97-AF65-F5344CB8AC3E}">
        <p14:creationId xmlns:p14="http://schemas.microsoft.com/office/powerpoint/2010/main" val="78391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025B34-BD2B-4F65-80AF-217925182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Gradient design</Template>
  <TotalTime>1773</TotalTime>
  <Words>716</Words>
  <Application>Microsoft Office PowerPoint</Application>
  <PresentationFormat>Widescreen</PresentationFormat>
  <Paragraphs>129</Paragraphs>
  <Slides>15</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Arial</vt:lpstr>
      <vt:lpstr>Bahnschrift Light</vt:lpstr>
      <vt:lpstr>Book Antiqua</vt:lpstr>
      <vt:lpstr>Bookman Old Style</vt:lpstr>
      <vt:lpstr>Calibri</vt:lpstr>
      <vt:lpstr>Century</vt:lpstr>
      <vt:lpstr>Courier New</vt:lpstr>
      <vt:lpstr>Kp-Regular</vt:lpstr>
      <vt:lpstr>Lucida Sans</vt:lpstr>
      <vt:lpstr>Microsoft Himalaya</vt:lpstr>
      <vt:lpstr>Segoe UI</vt:lpstr>
      <vt:lpstr>Uber Move Medium</vt:lpstr>
      <vt:lpstr>Univers</vt:lpstr>
      <vt:lpstr>GradientVTI</vt:lpstr>
      <vt:lpstr>Project Guide           :Er. Amit Kumar  </vt:lpstr>
      <vt:lpstr>!ABSTRACT</vt:lpstr>
      <vt:lpstr>MOTIVATION</vt:lpstr>
      <vt:lpstr>Incremental encoder (quadrature)</vt:lpstr>
      <vt:lpstr>Gear shifter</vt:lpstr>
      <vt:lpstr>Incremental encoder (quadrature)</vt:lpstr>
      <vt:lpstr>PowerPoint Presentation</vt:lpstr>
      <vt:lpstr>Implementation</vt:lpstr>
      <vt:lpstr>PowerPoint Presentation</vt:lpstr>
      <vt:lpstr>COST ESTIMATION</vt:lpstr>
      <vt:lpstr>Headers and HID code</vt:lpstr>
      <vt:lpstr>Testing as hid device</vt:lpstr>
      <vt:lpstr>CONCLUSION</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Guide        :Er. Amit Kumar Project Evaluator  :Er. Dinesh Kothari</dc:title>
  <dc:creator>Mukil Kumar</dc:creator>
  <cp:lastModifiedBy>Mukil Kumar</cp:lastModifiedBy>
  <cp:revision>30</cp:revision>
  <dcterms:created xsi:type="dcterms:W3CDTF">2022-12-30T08:46:03Z</dcterms:created>
  <dcterms:modified xsi:type="dcterms:W3CDTF">2024-05-07T17:37:10Z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2024-05-07T17:37:07Z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1c4f59fb-65d1-4858-aea2-4012b1fd8d8a</vt:lpwstr>
  </property>
  <property fmtid="{D5CDD505-2E9C-101B-9397-08002B2CF9AE}" pid="8" name="MSIP_Label_defa4170-0d19-0005-0004-bc88714345d2_ActionId">
    <vt:lpwstr>11de016a-c54d-49cb-b25e-62ff989f7b37</vt:lpwstr>
  </property>
  <property fmtid="{D5CDD505-2E9C-101B-9397-08002B2CF9AE}" pid="9" name="MSIP_Label_defa4170-0d19-0005-0004-bc88714345d2_ContentBits">
    <vt:lpwstr>0</vt:lpwstr>
  </property>
</Properties>
</file>